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6858000" cx="12179300"/>
  <p:notesSz cx="6858000" cy="9144000"/>
  <p:embeddedFontLst>
    <p:embeddedFont>
      <p:font typeface="Helvetica Neue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HelveticaNeue-regular.fntdata"/><Relationship Id="rId47" Type="http://schemas.openxmlformats.org/officeDocument/2006/relationships/slide" Target="slides/slide43.xml"/><Relationship Id="rId49" Type="http://schemas.openxmlformats.org/officeDocument/2006/relationships/font" Target="fonts/HelveticaNeu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61.png>
</file>

<file path=ppt/media/image63.png>
</file>

<file path=ppt/media/image67.png>
</file>

<file path=ppt/media/image68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77777"/>
              <a:buChar char="●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l">
              <a:spcBef>
                <a:spcPts val="0"/>
              </a:spcBef>
              <a:buSzPct val="77777"/>
              <a:buChar char="○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l">
              <a:spcBef>
                <a:spcPts val="0"/>
              </a:spcBef>
              <a:buSzPct val="77777"/>
              <a:buChar char="■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l">
              <a:spcBef>
                <a:spcPts val="0"/>
              </a:spcBef>
              <a:buSzPct val="77777"/>
              <a:buChar char="●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l">
              <a:spcBef>
                <a:spcPts val="0"/>
              </a:spcBef>
              <a:buSzPct val="77777"/>
              <a:buChar char="○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l">
              <a:spcBef>
                <a:spcPts val="0"/>
              </a:spcBef>
              <a:buSzPct val="77777"/>
              <a:buChar char="■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l">
              <a:spcBef>
                <a:spcPts val="0"/>
              </a:spcBef>
              <a:buSzPct val="77777"/>
              <a:buChar char="●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l">
              <a:spcBef>
                <a:spcPts val="0"/>
              </a:spcBef>
              <a:buSzPct val="77777"/>
              <a:buChar char="○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l">
              <a:spcBef>
                <a:spcPts val="0"/>
              </a:spcBef>
              <a:buSzPct val="77777"/>
              <a:buChar char="■"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" name="Shape 2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" name="Shape 32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4" name="Shape 33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0" name="Shape 3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8" name="Shape 35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" name="Shape 3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0" name="Shape 3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8" name="Shape 38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6" name="Shape 39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2" name="Shape 4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5" name="Shape 42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9" name="Shape 4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" name="Shape 44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1" Type="http://schemas.openxmlformats.org/officeDocument/2006/relationships/hyperlink" Target="http://www.youtube.com/SoftwareUniversity" TargetMode="External"/><Relationship Id="rId10" Type="http://schemas.openxmlformats.org/officeDocument/2006/relationships/hyperlink" Target="https://twitter.com/softunibg" TargetMode="External"/><Relationship Id="rId13" Type="http://schemas.openxmlformats.org/officeDocument/2006/relationships/image" Target="../media/image7.png"/><Relationship Id="rId12" Type="http://schemas.openxmlformats.org/officeDocument/2006/relationships/hyperlink" Target="http://www.introprogramming.info/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://softuni.org/" TargetMode="External"/><Relationship Id="rId6" Type="http://schemas.openxmlformats.org/officeDocument/2006/relationships/hyperlink" Target="http://www.nakov.com/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hyperlink" Target="http://judge.softuni.bg/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1" Type="http://schemas.openxmlformats.org/officeDocument/2006/relationships/hyperlink" Target="http://www.youtube.com/SoftwareUniversity" TargetMode="External"/><Relationship Id="rId10" Type="http://schemas.openxmlformats.org/officeDocument/2006/relationships/hyperlink" Target="https://twitter.com/softunibg" TargetMode="External"/><Relationship Id="rId13" Type="http://schemas.openxmlformats.org/officeDocument/2006/relationships/image" Target="../media/image7.png"/><Relationship Id="rId12" Type="http://schemas.openxmlformats.org/officeDocument/2006/relationships/hyperlink" Target="http://www.introprogramming.info/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6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://softuni.org/" TargetMode="External"/><Relationship Id="rId6" Type="http://schemas.openxmlformats.org/officeDocument/2006/relationships/hyperlink" Target="http://www.nakov.com/" TargetMode="External"/><Relationship Id="rId7" Type="http://schemas.openxmlformats.org/officeDocument/2006/relationships/hyperlink" Target="http://forum.softuni.bg/" TargetMode="External"/><Relationship Id="rId8" Type="http://schemas.openxmlformats.org/officeDocument/2006/relationships/hyperlink" Target="http://judge.softuni.bg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Presentation Title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366412" y="314300"/>
            <a:ext cx="7382342" cy="2000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100000"/>
              <a:buFont typeface="Calibri"/>
              <a:buNone/>
              <a:defRPr b="1" i="0" sz="5400" u="none" cap="none" strike="noStrik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366412" y="2346299"/>
            <a:ext cx="7382342" cy="1752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2" type="body"/>
          </p:nvPr>
        </p:nvSpPr>
        <p:spPr>
          <a:xfrm>
            <a:off x="760412" y="4164081"/>
            <a:ext cx="3187614" cy="5251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/>
          <p:nvPr>
            <p:ph idx="3" type="pic"/>
          </p:nvPr>
        </p:nvSpPr>
        <p:spPr>
          <a:xfrm>
            <a:off x="4366412" y="4191000"/>
            <a:ext cx="738234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4" type="body"/>
          </p:nvPr>
        </p:nvSpPr>
        <p:spPr>
          <a:xfrm>
            <a:off x="760411" y="4633979"/>
            <a:ext cx="3187617" cy="444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5" type="body"/>
          </p:nvPr>
        </p:nvSpPr>
        <p:spPr>
          <a:xfrm>
            <a:off x="760412" y="5011668"/>
            <a:ext cx="3187614" cy="395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6" type="body"/>
          </p:nvPr>
        </p:nvSpPr>
        <p:spPr>
          <a:xfrm>
            <a:off x="760412" y="5394602"/>
            <a:ext cx="3187614" cy="363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7" type="body"/>
          </p:nvPr>
        </p:nvSpPr>
        <p:spPr>
          <a:xfrm>
            <a:off x="760412" y="5735766"/>
            <a:ext cx="3187614" cy="331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510597" y="6250500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Conte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idx="1" type="body"/>
          </p:nvPr>
        </p:nvSpPr>
        <p:spPr>
          <a:xfrm>
            <a:off x="190413" y="1151120"/>
            <a:ext cx="11804823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" name="Shape 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8210" y="228600"/>
            <a:ext cx="2171302" cy="76114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 txBox="1"/>
          <p:nvPr>
            <p:ph idx="12" type="sldNum"/>
          </p:nvPr>
        </p:nvSpPr>
        <p:spPr>
          <a:xfrm>
            <a:off x="11777331" y="6517389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912812" y="4953000"/>
            <a:ext cx="10363201" cy="8206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54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912812" y="5754966"/>
            <a:ext cx="10363201" cy="7190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  <a:defRPr b="0" i="0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7" name="Shape 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8210" y="228600"/>
            <a:ext cx="2171302" cy="761143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Shape 28"/>
          <p:cNvSpPr txBox="1"/>
          <p:nvPr>
            <p:ph idx="12" type="sldNum"/>
          </p:nvPr>
        </p:nvSpPr>
        <p:spPr>
          <a:xfrm>
            <a:off x="8510597" y="6250500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idx="1" type="body"/>
          </p:nvPr>
        </p:nvSpPr>
        <p:spPr>
          <a:xfrm>
            <a:off x="190413" y="1151120"/>
            <a:ext cx="11804823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Shape 31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2" name="Shape 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8210" y="228600"/>
            <a:ext cx="2171302" cy="76114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Shape 33"/>
          <p:cNvSpPr txBox="1"/>
          <p:nvPr>
            <p:ph idx="12" type="sldNum"/>
          </p:nvPr>
        </p:nvSpPr>
        <p:spPr>
          <a:xfrm>
            <a:off x="11777331" y="6517389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estions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idx="1" type="body"/>
          </p:nvPr>
        </p:nvSpPr>
        <p:spPr>
          <a:xfrm>
            <a:off x="1529383" y="6400801"/>
            <a:ext cx="10482606" cy="3635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8425" lvl="1" marL="508165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▪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7057" lvl="2" marL="821597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▪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6930" lvl="3" marL="113627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▪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78329" lvl="4" marL="1452469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▪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6" name="Shape 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8411" y="261000"/>
            <a:ext cx="2049688" cy="66987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>
            <p:ph type="title"/>
          </p:nvPr>
        </p:nvSpPr>
        <p:spPr>
          <a:xfrm>
            <a:off x="188815" y="40340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Shape 38">
            <a:hlinkClick r:id="rId4"/>
          </p:cNvPr>
          <p:cNvSpPr/>
          <p:nvPr/>
        </p:nvSpPr>
        <p:spPr>
          <a:xfrm rot="322982">
            <a:off x="10067413" y="2249459"/>
            <a:ext cx="215390" cy="383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0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39" name="Shape 39">
            <a:hlinkClick r:id="rId5"/>
          </p:cNvPr>
          <p:cNvSpPr/>
          <p:nvPr/>
        </p:nvSpPr>
        <p:spPr>
          <a:xfrm rot="-969481">
            <a:off x="7567720" y="4353754"/>
            <a:ext cx="215390" cy="383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0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0" name="Shape 40">
            <a:hlinkClick r:id="rId6"/>
          </p:cNvPr>
          <p:cNvSpPr/>
          <p:nvPr/>
        </p:nvSpPr>
        <p:spPr>
          <a:xfrm>
            <a:off x="11500162" y="4679636"/>
            <a:ext cx="160100" cy="2692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2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1" name="Shape 41">
            <a:hlinkClick r:id="rId7"/>
          </p:cNvPr>
          <p:cNvSpPr/>
          <p:nvPr/>
        </p:nvSpPr>
        <p:spPr>
          <a:xfrm rot="-628738">
            <a:off x="6094039" y="6118156"/>
            <a:ext cx="169427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2" name="Shape 42">
            <a:hlinkClick r:id="rId8"/>
          </p:cNvPr>
          <p:cNvSpPr/>
          <p:nvPr/>
        </p:nvSpPr>
        <p:spPr>
          <a:xfrm rot="569019">
            <a:off x="9157520" y="4025579"/>
            <a:ext cx="204265" cy="3581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18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3" name="Shape 43">
            <a:hlinkClick r:id="rId9"/>
          </p:cNvPr>
          <p:cNvSpPr/>
          <p:nvPr/>
        </p:nvSpPr>
        <p:spPr>
          <a:xfrm rot="219683">
            <a:off x="7047913" y="2557269"/>
            <a:ext cx="237640" cy="4470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4" name="Shape 44">
            <a:hlinkClick r:id="rId10"/>
          </p:cNvPr>
          <p:cNvSpPr/>
          <p:nvPr/>
        </p:nvSpPr>
        <p:spPr>
          <a:xfrm rot="-627733">
            <a:off x="11754158" y="2329902"/>
            <a:ext cx="169427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5" name="Shape 45">
            <a:hlinkClick r:id="rId11"/>
          </p:cNvPr>
          <p:cNvSpPr/>
          <p:nvPr/>
        </p:nvSpPr>
        <p:spPr>
          <a:xfrm rot="562174">
            <a:off x="11775862" y="3440236"/>
            <a:ext cx="160100" cy="2692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2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46" name="Shape 46">
            <a:hlinkClick r:id="rId12"/>
          </p:cNvPr>
          <p:cNvSpPr/>
          <p:nvPr/>
        </p:nvSpPr>
        <p:spPr>
          <a:xfrm rot="571210">
            <a:off x="11138548" y="5617847"/>
            <a:ext cx="169427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pic>
        <p:nvPicPr>
          <p:cNvPr id="47" name="Shape 47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 rot="-632285">
            <a:off x="456909" y="2405716"/>
            <a:ext cx="2332709" cy="239310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Shape 48"/>
          <p:cNvSpPr/>
          <p:nvPr/>
        </p:nvSpPr>
        <p:spPr>
          <a:xfrm rot="-650283">
            <a:off x="2876735" y="3291174"/>
            <a:ext cx="4224574" cy="977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wrap="square" tIns="0">
            <a:noAutofit/>
          </a:bodyPr>
          <a:lstStyle/>
          <a:p>
            <a:pPr indent="-4191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66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</a:p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11777332" y="6517389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190413" y="1151121"/>
            <a:ext cx="11804823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846" lvl="0" marL="304746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2948" lvl="1" marL="623968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Noto Sans Symbols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99300" lvl="2" marL="94512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Noto Sans Symbols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7995" lvl="3" marL="1268616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Noto Sans Symbols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39575" lvl="4" marL="1594996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Noto Sans Symbols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188815" y="40340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4" name="Shape 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8211" y="228600"/>
            <a:ext cx="2171302" cy="761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Slid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2" type="sldNum"/>
          </p:nvPr>
        </p:nvSpPr>
        <p:spPr>
          <a:xfrm>
            <a:off x="8510597" y="6250500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ource Code Examp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" type="body"/>
          </p:nvPr>
        </p:nvSpPr>
        <p:spPr>
          <a:xfrm>
            <a:off x="190413" y="1151120"/>
            <a:ext cx="11804823" cy="55703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Helvetica Neue"/>
              <a:buNone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2" type="body"/>
          </p:nvPr>
        </p:nvSpPr>
        <p:spPr>
          <a:xfrm>
            <a:off x="624012" y="1892118"/>
            <a:ext cx="10940799" cy="1689281"/>
          </a:xfrm>
          <a:prstGeom prst="rect">
            <a:avLst/>
          </a:prstGeom>
          <a:solidFill>
            <a:srgbClr val="D9D5C7">
              <a:alpha val="24313"/>
            </a:srgbClr>
          </a:solidFill>
          <a:ln cap="flat" cmpd="sng" w="9525">
            <a:solidFill>
              <a:srgbClr val="C7BFA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type="title"/>
          </p:nvPr>
        </p:nvSpPr>
        <p:spPr>
          <a:xfrm>
            <a:off x="188815" y="40338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1" name="Shape 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8210" y="228600"/>
            <a:ext cx="2171302" cy="76114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idx="12" type="sldNum"/>
          </p:nvPr>
        </p:nvSpPr>
        <p:spPr>
          <a:xfrm>
            <a:off x="11777331" y="6517389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estions Slid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body"/>
          </p:nvPr>
        </p:nvSpPr>
        <p:spPr>
          <a:xfrm>
            <a:off x="1529383" y="6400801"/>
            <a:ext cx="10482606" cy="3635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40473" lvl="1" marL="508165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31841" lvl="2" marL="821597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21969" lvl="3" marL="1136269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10570" lvl="4" marL="1452468" marR="0" rtl="0" algn="r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79999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5" name="Shape 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8410" y="261000"/>
            <a:ext cx="2049688" cy="66987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>
            <a:hlinkClick r:id="rId4"/>
          </p:cNvPr>
          <p:cNvSpPr/>
          <p:nvPr/>
        </p:nvSpPr>
        <p:spPr>
          <a:xfrm rot="322982">
            <a:off x="10067412" y="2249458"/>
            <a:ext cx="215391" cy="383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0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68" name="Shape 68">
            <a:hlinkClick r:id="rId5"/>
          </p:cNvPr>
          <p:cNvSpPr/>
          <p:nvPr/>
        </p:nvSpPr>
        <p:spPr>
          <a:xfrm rot="-969481">
            <a:off x="7567720" y="4353754"/>
            <a:ext cx="215391" cy="383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0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69" name="Shape 69">
            <a:hlinkClick r:id="rId6"/>
          </p:cNvPr>
          <p:cNvSpPr/>
          <p:nvPr/>
        </p:nvSpPr>
        <p:spPr>
          <a:xfrm>
            <a:off x="11500160" y="4679634"/>
            <a:ext cx="160101" cy="2692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2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0" name="Shape 70">
            <a:hlinkClick r:id="rId7"/>
          </p:cNvPr>
          <p:cNvSpPr/>
          <p:nvPr/>
        </p:nvSpPr>
        <p:spPr>
          <a:xfrm rot="-628738">
            <a:off x="6094038" y="6118156"/>
            <a:ext cx="169428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1" name="Shape 71">
            <a:hlinkClick r:id="rId8"/>
          </p:cNvPr>
          <p:cNvSpPr/>
          <p:nvPr/>
        </p:nvSpPr>
        <p:spPr>
          <a:xfrm rot="569019">
            <a:off x="9157519" y="4025578"/>
            <a:ext cx="204265" cy="3581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18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2" name="Shape 72">
            <a:hlinkClick r:id="rId9"/>
          </p:cNvPr>
          <p:cNvSpPr/>
          <p:nvPr/>
        </p:nvSpPr>
        <p:spPr>
          <a:xfrm rot="219683">
            <a:off x="7047912" y="2557268"/>
            <a:ext cx="237641" cy="4470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1" i="0" lang="en-US" sz="2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3" name="Shape 73">
            <a:hlinkClick r:id="rId10"/>
          </p:cNvPr>
          <p:cNvSpPr/>
          <p:nvPr/>
        </p:nvSpPr>
        <p:spPr>
          <a:xfrm rot="-627733">
            <a:off x="11754157" y="2329902"/>
            <a:ext cx="169427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4" name="Shape 74">
            <a:hlinkClick r:id="rId11"/>
          </p:cNvPr>
          <p:cNvSpPr/>
          <p:nvPr/>
        </p:nvSpPr>
        <p:spPr>
          <a:xfrm rot="562174">
            <a:off x="11775861" y="3440234"/>
            <a:ext cx="160101" cy="2692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2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sp>
        <p:nvSpPr>
          <p:cNvPr id="75" name="Shape 75">
            <a:hlinkClick r:id="rId12"/>
          </p:cNvPr>
          <p:cNvSpPr/>
          <p:nvPr/>
        </p:nvSpPr>
        <p:spPr>
          <a:xfrm rot="571210">
            <a:off x="11138547" y="5617846"/>
            <a:ext cx="169427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3A14"/>
              </a:buClr>
              <a:buSzPct val="100000"/>
              <a:buFont typeface="Calibri"/>
              <a:buNone/>
            </a:pPr>
            <a:r>
              <a:rPr b="0" i="0" lang="en-US" sz="1400" u="none" cap="none" strike="noStrike">
                <a:solidFill>
                  <a:srgbClr val="603A14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 rot="-632285">
            <a:off x="456909" y="2405714"/>
            <a:ext cx="2332709" cy="239310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 rot="-650283">
            <a:off x="2876735" y="3291173"/>
            <a:ext cx="4224574" cy="977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wrap="square" tIns="0">
            <a:noAutofit/>
          </a:bodyPr>
          <a:lstStyle/>
          <a:p>
            <a:pPr indent="-4191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66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</a:p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10597" y="6250500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608965" y="92074"/>
            <a:ext cx="10961370" cy="1508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  <a:defRPr b="1" i="0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53" lvl="0" marL="304746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82151" lvl="1" marL="623968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65799" lvl="2" marL="94512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47104" lvl="3" marL="126861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524" lvl="4" marL="15949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5284" lvl="5" marL="199060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5229" lvl="6" marL="229535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5174" lvl="7" marL="2600095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5123" lvl="8" marL="290484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80000"/>
              <a:buFont typeface="Helvetica Neue"/>
              <a:buChar char="●"/>
              <a:defRPr b="0" i="0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10597" y="6250500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softuni.bg/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43.png"/><Relationship Id="rId5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5.png"/><Relationship Id="rId4" Type="http://schemas.openxmlformats.org/officeDocument/2006/relationships/image" Target="../media/image47.png"/><Relationship Id="rId5" Type="http://schemas.openxmlformats.org/officeDocument/2006/relationships/image" Target="../media/image5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eveloper.mozilla.org/en-US/docs/Web/HTTP/Basics_of_HTTP/MIME_types/Complete_list_of_MIME_types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9.png"/><Relationship Id="rId4" Type="http://schemas.openxmlformats.org/officeDocument/2006/relationships/image" Target="../media/image5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://mysite.com/API/USERS" TargetMode="External"/><Relationship Id="rId4" Type="http://schemas.openxmlformats.org/officeDocument/2006/relationships/hyperlink" Target="http://mysite.com/API/USERS/1" TargetMode="External"/><Relationship Id="rId5" Type="http://schemas.openxmlformats.org/officeDocument/2006/relationships/hyperlink" Target="http://mysite.com/API/USERS" TargetMode="External"/><Relationship Id="rId6" Type="http://schemas.openxmlformats.org/officeDocument/2006/relationships/hyperlink" Target="http://mysite.com/API/USERS/1" TargetMode="External"/><Relationship Id="rId7" Type="http://schemas.openxmlformats.org/officeDocument/2006/relationships/hyperlink" Target="http://mysite.com/API/USERS/1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1" Type="http://schemas.openxmlformats.org/officeDocument/2006/relationships/hyperlink" Target="http://www.superhosting.bg/" TargetMode="External"/><Relationship Id="rId10" Type="http://schemas.openxmlformats.org/officeDocument/2006/relationships/hyperlink" Target="http://netpeak.bg/" TargetMode="External"/><Relationship Id="rId12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softuni.bg/courses/" TargetMode="External"/><Relationship Id="rId4" Type="http://schemas.openxmlformats.org/officeDocument/2006/relationships/hyperlink" Target="http://www.luxoft.com/" TargetMode="External"/><Relationship Id="rId9" Type="http://schemas.openxmlformats.org/officeDocument/2006/relationships/hyperlink" Target="http://www.infragistics.com/" TargetMode="External"/><Relationship Id="rId5" Type="http://schemas.openxmlformats.org/officeDocument/2006/relationships/hyperlink" Target="http://xs-software.com/" TargetMode="External"/><Relationship Id="rId6" Type="http://schemas.openxmlformats.org/officeDocument/2006/relationships/hyperlink" Target="http://smartit.bg/" TargetMode="External"/><Relationship Id="rId7" Type="http://schemas.openxmlformats.org/officeDocument/2006/relationships/hyperlink" Target="http://www.softwaregroup-bg.com/" TargetMode="External"/><Relationship Id="rId8" Type="http://schemas.openxmlformats.org/officeDocument/2006/relationships/hyperlink" Target="http://www.indeavr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creativecommons.org/licenses/by-nc-sa/4.0/" TargetMode="External"/></Relationships>
</file>

<file path=ppt/slides/_rels/slide41.xml.rels><?xml version="1.0" encoding="UTF-8" standalone="yes"?><Relationships xmlns="http://schemas.openxmlformats.org/package/2006/relationships"><Relationship Id="rId11" Type="http://schemas.openxmlformats.org/officeDocument/2006/relationships/image" Target="../media/image63.png"/><Relationship Id="rId10" Type="http://schemas.openxmlformats.org/officeDocument/2006/relationships/hyperlink" Target="http://forum.softuni.bg/" TargetMode="External"/><Relationship Id="rId13" Type="http://schemas.openxmlformats.org/officeDocument/2006/relationships/image" Target="../media/image67.png"/><Relationship Id="rId1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softuni.bg/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image" Target="../media/image61.png"/><Relationship Id="rId5" Type="http://schemas.openxmlformats.org/officeDocument/2006/relationships/hyperlink" Target="https://www.facebook.com/SoftwareUniversity" TargetMode="External"/><Relationship Id="rId6" Type="http://schemas.openxmlformats.org/officeDocument/2006/relationships/hyperlink" Target="http://forum.softuni.bg/" TargetMode="External"/><Relationship Id="rId7" Type="http://schemas.openxmlformats.org/officeDocument/2006/relationships/hyperlink" Target="http://softuni.bg/" TargetMode="External"/><Relationship Id="rId8" Type="http://schemas.openxmlformats.org/officeDocument/2006/relationships/hyperlink" Target="http://www.facebook.com/SoftwareUniversity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hyperlink" Target="http://creativecommons.org/licenses/by-nc-sa/4.0/" TargetMode="External"/></Relationships>
</file>

<file path=ppt/slides/_rels/slide43.xml.rels><?xml version="1.0" encoding="UTF-8" standalone="yes"?><Relationships xmlns="http://schemas.openxmlformats.org/package/2006/relationships"><Relationship Id="rId11" Type="http://schemas.openxmlformats.org/officeDocument/2006/relationships/hyperlink" Target="http://www.facebook.com/SoftwareUniversity" TargetMode="External"/><Relationship Id="rId10" Type="http://schemas.openxmlformats.org/officeDocument/2006/relationships/hyperlink" Target="http://softuni.bg/" TargetMode="External"/><Relationship Id="rId13" Type="http://schemas.openxmlformats.org/officeDocument/2006/relationships/hyperlink" Target="http://forum.softuni.bg/" TargetMode="External"/><Relationship Id="rId1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softuni.bg/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image" Target="../media/image67.png"/><Relationship Id="rId14" Type="http://schemas.openxmlformats.org/officeDocument/2006/relationships/image" Target="../media/image63.png"/><Relationship Id="rId5" Type="http://schemas.openxmlformats.org/officeDocument/2006/relationships/hyperlink" Target="https://www.facebook.com/SoftwareUniversity" TargetMode="External"/><Relationship Id="rId6" Type="http://schemas.openxmlformats.org/officeDocument/2006/relationships/hyperlink" Target="http://forum.softuni.bg/" TargetMode="External"/><Relationship Id="rId7" Type="http://schemas.openxmlformats.org/officeDocument/2006/relationships/hyperlink" Target="http://softuni.bg/" TargetMode="External"/><Relationship Id="rId8" Type="http://schemas.openxmlformats.org/officeDocument/2006/relationships/hyperlink" Target="http://softuni.bg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4294967295" type="ctrTitle"/>
          </p:nvPr>
        </p:nvSpPr>
        <p:spPr>
          <a:xfrm>
            <a:off x="1890612" y="457200"/>
            <a:ext cx="9599501" cy="14763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wrap="square" tIns="0">
            <a:noAutofit/>
          </a:bodyPr>
          <a:lstStyle/>
          <a:p>
            <a:pPr indent="-34290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REST Controllers and Routing</a:t>
            </a:r>
          </a:p>
        </p:txBody>
      </p:sp>
      <p:sp>
        <p:nvSpPr>
          <p:cNvPr id="84" name="Shape 84"/>
          <p:cNvSpPr txBox="1"/>
          <p:nvPr>
            <p:ph idx="4294967295" type="subTitle"/>
          </p:nvPr>
        </p:nvSpPr>
        <p:spPr>
          <a:xfrm>
            <a:off x="3579812" y="1965299"/>
            <a:ext cx="7910301" cy="1311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254000" lvl="0" marL="0" marR="0" rtl="0" algn="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Controllers, Routes, Responses</a:t>
            </a:r>
          </a:p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684212" y="4583300"/>
            <a:ext cx="3187614" cy="525136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1778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lang="en-US" sz="2800">
                <a:solidFill>
                  <a:srgbClr val="EE792A"/>
                </a:solidFill>
              </a:rPr>
              <a:t>Veselin Malezanov</a:t>
            </a:r>
          </a:p>
        </p:txBody>
      </p:sp>
      <p:sp>
        <p:nvSpPr>
          <p:cNvPr id="86" name="Shape 86"/>
          <p:cNvSpPr txBox="1"/>
          <p:nvPr>
            <p:ph idx="4" type="body"/>
          </p:nvPr>
        </p:nvSpPr>
        <p:spPr>
          <a:xfrm>
            <a:off x="684211" y="5053198"/>
            <a:ext cx="3187617" cy="444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4605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i="0" lang="en-US" sz="2300" u="none" cap="none" strike="noStrik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rPr>
              <a:t>Technical Trainers</a:t>
            </a:r>
          </a:p>
        </p:txBody>
      </p:sp>
      <p:sp>
        <p:nvSpPr>
          <p:cNvPr id="87" name="Shape 87"/>
          <p:cNvSpPr txBox="1"/>
          <p:nvPr>
            <p:ph idx="6" type="body"/>
          </p:nvPr>
        </p:nvSpPr>
        <p:spPr>
          <a:xfrm>
            <a:off x="684212" y="5499803"/>
            <a:ext cx="3187614" cy="363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143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rPr>
              <a:t>Software University</a:t>
            </a:r>
          </a:p>
        </p:txBody>
      </p:sp>
      <p:sp>
        <p:nvSpPr>
          <p:cNvPr id="88" name="Shape 88"/>
          <p:cNvSpPr txBox="1"/>
          <p:nvPr>
            <p:ph idx="7" type="body"/>
          </p:nvPr>
        </p:nvSpPr>
        <p:spPr>
          <a:xfrm>
            <a:off x="684212" y="5840964"/>
            <a:ext cx="3187614" cy="331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1016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i="0" lang="en-US" sz="1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http://softuni.bg</a:t>
            </a:r>
          </a:p>
        </p:txBody>
      </p:sp>
      <p:grpSp>
        <p:nvGrpSpPr>
          <p:cNvPr descr="CC-BY-NC-SA License" id="89" name="Shape 89"/>
          <p:cNvGrpSpPr/>
          <p:nvPr/>
        </p:nvGrpSpPr>
        <p:grpSpPr>
          <a:xfrm>
            <a:off x="745779" y="3219089"/>
            <a:ext cx="2175530" cy="761170"/>
            <a:chOff x="-1" y="0"/>
            <a:chExt cx="2175529" cy="761168"/>
          </a:xfrm>
        </p:grpSpPr>
        <p:sp>
          <p:nvSpPr>
            <p:cNvPr id="90" name="Shape 90"/>
            <p:cNvSpPr/>
            <p:nvPr/>
          </p:nvSpPr>
          <p:spPr>
            <a:xfrm>
              <a:off x="-1" y="0"/>
              <a:ext cx="2175529" cy="761168"/>
            </a:xfrm>
            <a:custGeom>
              <a:pathLst>
                <a:path extrusionOk="0" h="120000" w="120000">
                  <a:moveTo>
                    <a:pt x="0" y="4727"/>
                  </a:moveTo>
                  <a:cubicBezTo>
                    <a:pt x="0" y="2116"/>
                    <a:pt x="738" y="0"/>
                    <a:pt x="1655" y="0"/>
                  </a:cubicBezTo>
                  <a:lnTo>
                    <a:pt x="118344" y="0"/>
                  </a:lnTo>
                  <a:cubicBezTo>
                    <a:pt x="119261" y="0"/>
                    <a:pt x="120000" y="2116"/>
                    <a:pt x="120000" y="4727"/>
                  </a:cubicBezTo>
                  <a:lnTo>
                    <a:pt x="120000" y="115272"/>
                  </a:lnTo>
                  <a:cubicBezTo>
                    <a:pt x="120000" y="117883"/>
                    <a:pt x="119261" y="120000"/>
                    <a:pt x="118344" y="120000"/>
                  </a:cubicBezTo>
                  <a:lnTo>
                    <a:pt x="1655" y="120000"/>
                  </a:lnTo>
                  <a:cubicBezTo>
                    <a:pt x="738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411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-1" y="0"/>
              <a:ext cx="2175529" cy="761168"/>
            </a:xfrm>
            <a:custGeom>
              <a:pathLst>
                <a:path extrusionOk="0" h="120000" w="120000">
                  <a:moveTo>
                    <a:pt x="1661" y="0"/>
                  </a:moveTo>
                  <a:cubicBezTo>
                    <a:pt x="750" y="0"/>
                    <a:pt x="0" y="2144"/>
                    <a:pt x="0" y="4755"/>
                  </a:cubicBezTo>
                  <a:lnTo>
                    <a:pt x="0" y="115244"/>
                  </a:lnTo>
                  <a:cubicBezTo>
                    <a:pt x="0" y="117855"/>
                    <a:pt x="750" y="120000"/>
                    <a:pt x="1661" y="120000"/>
                  </a:cubicBezTo>
                  <a:lnTo>
                    <a:pt x="118338" y="120000"/>
                  </a:lnTo>
                  <a:cubicBezTo>
                    <a:pt x="119250" y="120000"/>
                    <a:pt x="120000" y="117855"/>
                    <a:pt x="120000" y="115244"/>
                  </a:cubicBezTo>
                  <a:lnTo>
                    <a:pt x="120000" y="4755"/>
                  </a:lnTo>
                  <a:cubicBezTo>
                    <a:pt x="120000" y="2144"/>
                    <a:pt x="119250" y="0"/>
                    <a:pt x="118338" y="0"/>
                  </a:cubicBezTo>
                  <a:lnTo>
                    <a:pt x="166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9411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45700" rIns="45700" wrap="square" tIns="45700">
              <a:noAutofit/>
            </a:bodyPr>
            <a:lstStyle/>
            <a:p>
              <a:pPr indent="-889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" name="Shape 9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2191" l="0" r="0" t="2192"/>
          <a:stretch/>
        </p:blipFill>
        <p:spPr>
          <a:xfrm>
            <a:off x="5716196" y="4963888"/>
            <a:ext cx="2352025" cy="12143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ftUni Code Wizard  http://softuni.bg" id="93" name="Shape 9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3584612" y="3968767"/>
            <a:ext cx="2128798" cy="233836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/>
          <p:nvPr/>
        </p:nvSpPr>
        <p:spPr>
          <a:xfrm rot="576163">
            <a:off x="4548929" y="3806011"/>
            <a:ext cx="2625784" cy="749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1524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0D9"/>
              </a:buClr>
              <a:buSzPct val="100000"/>
              <a:buFont typeface="Calibri"/>
              <a:buNone/>
            </a:pPr>
            <a:r>
              <a:rPr b="1" i="0" lang="en-US" sz="2400" u="none" cap="none" strike="noStrike">
                <a:solidFill>
                  <a:srgbClr val="FFF0D9"/>
                </a:solidFill>
                <a:latin typeface="Calibri"/>
                <a:ea typeface="Calibri"/>
                <a:cs typeface="Calibri"/>
                <a:sym typeface="Calibri"/>
              </a:rPr>
              <a:t>PHP</a:t>
            </a:r>
            <a:br>
              <a:rPr b="1" i="0" lang="en-US" sz="2400" u="none" cap="none" strike="noStrike">
                <a:solidFill>
                  <a:srgbClr val="FFF0D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2400" u="none" cap="none" strike="noStrike">
                <a:solidFill>
                  <a:srgbClr val="FFF0D9"/>
                </a:solidFill>
                <a:latin typeface="Calibri"/>
                <a:ea typeface="Calibri"/>
                <a:cs typeface="Calibri"/>
                <a:sym typeface="Calibri"/>
              </a:rPr>
              <a:t>MVC Frameworks</a:t>
            </a:r>
          </a:p>
        </p:txBody>
      </p:sp>
      <p:grpSp>
        <p:nvGrpSpPr>
          <p:cNvPr descr="Software University Foundation  http://softuni.org" id="95" name="Shape 95"/>
          <p:cNvGrpSpPr/>
          <p:nvPr/>
        </p:nvGrpSpPr>
        <p:grpSpPr>
          <a:xfrm>
            <a:off x="745779" y="2057398"/>
            <a:ext cx="2175530" cy="838558"/>
            <a:chOff x="-1" y="-1"/>
            <a:chExt cx="2175529" cy="838556"/>
          </a:xfrm>
        </p:grpSpPr>
        <p:sp>
          <p:nvSpPr>
            <p:cNvPr id="96" name="Shape 96"/>
            <p:cNvSpPr/>
            <p:nvPr/>
          </p:nvSpPr>
          <p:spPr>
            <a:xfrm>
              <a:off x="-1" y="-1"/>
              <a:ext cx="2175529" cy="838556"/>
            </a:xfrm>
            <a:custGeom>
              <a:pathLst>
                <a:path extrusionOk="0" h="120000" w="120000">
                  <a:moveTo>
                    <a:pt x="0" y="4727"/>
                  </a:move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411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-1" y="-1"/>
              <a:ext cx="2175529" cy="838556"/>
            </a:xfrm>
            <a:custGeom>
              <a:pathLst>
                <a:path extrusionOk="0" h="120000" w="120000">
                  <a:moveTo>
                    <a:pt x="0" y="4727"/>
                  </a:move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0000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8" name="Shape 9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912449" y="4730727"/>
            <a:ext cx="1957810" cy="1901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19538" y="4747735"/>
            <a:ext cx="1338879" cy="1646362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CC-BY-NC-SA License" id="100" name="Shape 100"/>
          <p:cNvGrpSpPr/>
          <p:nvPr/>
        </p:nvGrpSpPr>
        <p:grpSpPr>
          <a:xfrm>
            <a:off x="745781" y="3219090"/>
            <a:ext cx="2175528" cy="761167"/>
            <a:chOff x="-1" y="0"/>
            <a:chExt cx="2175526" cy="761166"/>
          </a:xfrm>
        </p:grpSpPr>
        <p:sp>
          <p:nvSpPr>
            <p:cNvPr id="101" name="Shape 101"/>
            <p:cNvSpPr/>
            <p:nvPr/>
          </p:nvSpPr>
          <p:spPr>
            <a:xfrm>
              <a:off x="-1" y="0"/>
              <a:ext cx="2175526" cy="761166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738" y="0"/>
                    <a:pt x="1655" y="0"/>
                  </a:cubicBezTo>
                  <a:lnTo>
                    <a:pt x="118344" y="0"/>
                  </a:lnTo>
                  <a:lnTo>
                    <a:pt x="118344" y="0"/>
                  </a:lnTo>
                  <a:cubicBezTo>
                    <a:pt x="119261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261" y="120000"/>
                    <a:pt x="118344" y="120000"/>
                  </a:cubicBezTo>
                  <a:lnTo>
                    <a:pt x="1655" y="120000"/>
                  </a:lnTo>
                  <a:lnTo>
                    <a:pt x="1655" y="120000"/>
                  </a:lnTo>
                  <a:cubicBezTo>
                    <a:pt x="738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803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0" y="0"/>
              <a:ext cx="2175525" cy="761166"/>
            </a:xfrm>
            <a:custGeom>
              <a:pathLst>
                <a:path extrusionOk="0" h="120000" w="120000">
                  <a:moveTo>
                    <a:pt x="1661" y="0"/>
                  </a:moveTo>
                  <a:cubicBezTo>
                    <a:pt x="750" y="0"/>
                    <a:pt x="0" y="2144"/>
                    <a:pt x="0" y="4755"/>
                  </a:cubicBezTo>
                  <a:lnTo>
                    <a:pt x="0" y="115244"/>
                  </a:lnTo>
                  <a:cubicBezTo>
                    <a:pt x="0" y="117855"/>
                    <a:pt x="750" y="120000"/>
                    <a:pt x="1661" y="120000"/>
                  </a:cubicBezTo>
                  <a:lnTo>
                    <a:pt x="118338" y="120000"/>
                  </a:lnTo>
                  <a:cubicBezTo>
                    <a:pt x="119250" y="120000"/>
                    <a:pt x="120000" y="117855"/>
                    <a:pt x="120000" y="115244"/>
                  </a:cubicBezTo>
                  <a:lnTo>
                    <a:pt x="120000" y="4755"/>
                  </a:lnTo>
                  <a:cubicBezTo>
                    <a:pt x="120000" y="2144"/>
                    <a:pt x="119250" y="0"/>
                    <a:pt x="118338" y="0"/>
                  </a:cubicBezTo>
                  <a:lnTo>
                    <a:pt x="166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9803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descr="Software University Foundation  http://softuni.org" id="103" name="Shape 103"/>
          <p:cNvGrpSpPr/>
          <p:nvPr/>
        </p:nvGrpSpPr>
        <p:grpSpPr>
          <a:xfrm>
            <a:off x="745781" y="2057400"/>
            <a:ext cx="2175528" cy="838554"/>
            <a:chOff x="-1" y="0"/>
            <a:chExt cx="2175526" cy="838553"/>
          </a:xfrm>
        </p:grpSpPr>
        <p:sp>
          <p:nvSpPr>
            <p:cNvPr id="104" name="Shape 104"/>
            <p:cNvSpPr/>
            <p:nvPr/>
          </p:nvSpPr>
          <p:spPr>
            <a:xfrm>
              <a:off x="-1" y="0"/>
              <a:ext cx="2175526" cy="838553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803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105300" y="98028"/>
              <a:ext cx="1964800" cy="642541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106" name="Shape 106"/>
            <p:cNvSpPr/>
            <p:nvPr/>
          </p:nvSpPr>
          <p:spPr>
            <a:xfrm>
              <a:off x="0" y="0"/>
              <a:ext cx="2175525" cy="838553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0000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77" name="Shape 177"/>
          <p:cNvSpPr/>
          <p:nvPr/>
        </p:nvSpPr>
        <p:spPr>
          <a:xfrm>
            <a:off x="178605" y="1109980"/>
            <a:ext cx="9247199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Symfony’s Base Controller</a:t>
            </a:r>
          </a:p>
        </p:txBody>
      </p:sp>
      <p:sp>
        <p:nvSpPr>
          <p:cNvPr id="178" name="Shape 178"/>
          <p:cNvSpPr/>
          <p:nvPr/>
        </p:nvSpPr>
        <p:spPr>
          <a:xfrm>
            <a:off x="223075" y="1742006"/>
            <a:ext cx="11804702" cy="1653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Provides access to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helper methods</a:t>
            </a:r>
            <a:r>
              <a:rPr lang="en-US"/>
              <a:t> </a:t>
            </a: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the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service</a:t>
            </a:r>
            <a:r>
              <a:rPr lang="en-US" sz="3400">
                <a:solidFill>
                  <a:srgbClr val="F7D0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container</a:t>
            </a:r>
          </a:p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Won’t change your controller workflow</a:t>
            </a: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871" y="4671133"/>
            <a:ext cx="11185844" cy="1574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85" name="Shape 185"/>
          <p:cNvSpPr/>
          <p:nvPr/>
        </p:nvSpPr>
        <p:spPr>
          <a:xfrm>
            <a:off x="178605" y="1109980"/>
            <a:ext cx="10484786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Symfony’s Base Controller - helper methods example</a:t>
            </a:r>
          </a:p>
        </p:txBody>
      </p:sp>
      <p:pic>
        <p:nvPicPr>
          <p:cNvPr id="186" name="Shape 1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438" y="1790700"/>
            <a:ext cx="6218862" cy="170173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/>
          <p:nvPr/>
        </p:nvSpPr>
        <p:spPr>
          <a:xfrm>
            <a:off x="242105" y="3614398"/>
            <a:ext cx="10484786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Symfony’s Base Controller - services example</a:t>
            </a:r>
          </a:p>
        </p:txBody>
      </p:sp>
      <p:pic>
        <p:nvPicPr>
          <p:cNvPr id="188" name="Shape 1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2259" y="4254636"/>
            <a:ext cx="4653296" cy="2414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94" name="Shape 194"/>
          <p:cNvSpPr/>
          <p:nvPr/>
        </p:nvSpPr>
        <p:spPr>
          <a:xfrm>
            <a:off x="178605" y="1109980"/>
            <a:ext cx="9247199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</a:p>
        </p:txBody>
      </p:sp>
      <p:pic>
        <p:nvPicPr>
          <p:cNvPr id="195" name="Shape 1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814" y="1790615"/>
            <a:ext cx="9196338" cy="4698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wrap="square" tIns="914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Problem 1: Create New Controller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1173299" y="4956292"/>
            <a:ext cx="9832321" cy="774885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05181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806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1173299" y="5712542"/>
            <a:ext cx="9832321" cy="688257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ct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Routes and Mapping to Controller</a:t>
            </a:r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7155" y="866750"/>
            <a:ext cx="3519153" cy="3635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86172" y="214840"/>
            <a:ext cx="4567966" cy="4567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188814" y="40341"/>
            <a:ext cx="9577598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pic>
        <p:nvPicPr>
          <p:cNvPr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1931" y="2345535"/>
            <a:ext cx="10545394" cy="418107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/>
          <p:nvPr/>
        </p:nvSpPr>
        <p:spPr>
          <a:xfrm>
            <a:off x="220750" y="1110675"/>
            <a:ext cx="11818500" cy="10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Process of breaking the URL into components and deciding what script to call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21" name="Shape 221"/>
          <p:cNvSpPr/>
          <p:nvPr/>
        </p:nvSpPr>
        <p:spPr>
          <a:xfrm>
            <a:off x="190464" y="1141913"/>
            <a:ext cx="9247198" cy="2839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Four ways to define routes:</a:t>
            </a:r>
          </a:p>
          <a:p>
            <a:pPr indent="-88900" lvl="0" marL="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234934" y="1621539"/>
            <a:ext cx="11804702" cy="21742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Annotations</a:t>
            </a:r>
          </a:p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YAML</a:t>
            </a:r>
          </a:p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XML</a:t>
            </a:r>
          </a:p>
          <a:p>
            <a:pPr indent="-240665" lvl="0" marL="2406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Helvetica Neue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</a:t>
            </a:r>
          </a:p>
        </p:txBody>
      </p:sp>
      <p:sp>
        <p:nvSpPr>
          <p:cNvPr id="223" name="Shape 223"/>
          <p:cNvSpPr/>
          <p:nvPr/>
        </p:nvSpPr>
        <p:spPr>
          <a:xfrm>
            <a:off x="282067" y="4554358"/>
            <a:ext cx="97317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22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2865250" y="3795775"/>
            <a:ext cx="81699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Only one type of configuration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is allowed</a:t>
            </a:r>
          </a:p>
          <a:p>
            <a:pPr lvl="0" rtl="0">
              <a:spcBef>
                <a:spcPts val="0"/>
              </a:spcBef>
              <a:buClr>
                <a:srgbClr val="F7D096"/>
              </a:buClr>
              <a:buSzPct val="100000"/>
              <a:buFont typeface="Arial"/>
              <a:buNone/>
            </a:pPr>
            <a:r>
              <a:rPr lang="en-US" sz="3200">
                <a:solidFill>
                  <a:srgbClr val="F7D096"/>
                </a:solidFill>
              </a:rPr>
              <a:t>No difference</a:t>
            </a:r>
            <a:r>
              <a:rPr lang="en-US" sz="3200">
                <a:solidFill>
                  <a:schemeClr val="lt1"/>
                </a:solidFill>
              </a:rPr>
              <a:t> in execution time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879" y="1611347"/>
            <a:ext cx="6030391" cy="34632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/>
          <p:nvPr/>
        </p:nvSpPr>
        <p:spPr>
          <a:xfrm>
            <a:off x="178210" y="1022650"/>
            <a:ext cx="3770274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Annotation: </a:t>
            </a: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@Route</a:t>
            </a:r>
          </a:p>
        </p:txBody>
      </p:sp>
      <p:sp>
        <p:nvSpPr>
          <p:cNvPr id="231" name="Shape 231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pic>
        <p:nvPicPr>
          <p:cNvPr id="232" name="Shape 2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836" y="5344336"/>
            <a:ext cx="7149881" cy="126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38" name="Shape 238"/>
          <p:cNvSpPr/>
          <p:nvPr/>
        </p:nvSpPr>
        <p:spPr>
          <a:xfrm>
            <a:off x="178210" y="1022650"/>
            <a:ext cx="1180664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YAML</a:t>
            </a:r>
          </a:p>
        </p:txBody>
      </p:sp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164" y="1618590"/>
            <a:ext cx="6030825" cy="2339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9031" y="5437842"/>
            <a:ext cx="8867383" cy="1130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1157" y="4182747"/>
            <a:ext cx="7789607" cy="1034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190464" y="1027613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Configure different HTTP methods for the route</a:t>
            </a:r>
          </a:p>
        </p:txBody>
      </p:sp>
      <p:sp>
        <p:nvSpPr>
          <p:cNvPr id="247" name="Shape 247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48" name="Shape 248"/>
          <p:cNvSpPr/>
          <p:nvPr/>
        </p:nvSpPr>
        <p:spPr>
          <a:xfrm>
            <a:off x="190464" y="1673804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Annotation: </a:t>
            </a: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@Method</a:t>
            </a:r>
          </a:p>
        </p:txBody>
      </p:sp>
      <p:pic>
        <p:nvPicPr>
          <p:cNvPr id="249" name="Shape 2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132" y="2231212"/>
            <a:ext cx="7118992" cy="4362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188814" y="40341"/>
            <a:ext cx="9577598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Table of Contents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190411" y="1191466"/>
            <a:ext cx="11804823" cy="553001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446087" lvl="0" marL="44608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AutoNum type="arabicPeriod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  <a:p>
            <a:pPr indent="-446087" lvl="0" marL="446087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AutoNum type="arabicPeriod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  <a:p>
            <a:pPr indent="-446087" lvl="0" marL="446087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AutoNum type="arabicPeriod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Request and Response</a:t>
            </a:r>
          </a:p>
          <a:p>
            <a:pPr indent="-446087" lvl="0" marL="446087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AutoNum type="arabicPeriod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11843932" y="6517388"/>
            <a:ext cx="151301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4210" y="1638367"/>
            <a:ext cx="3427317" cy="44203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ymfony_white_03.png" id="115" name="Shape 1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2683" y="1338299"/>
            <a:ext cx="1129138" cy="135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/>
        </p:nvSpPr>
        <p:spPr>
          <a:xfrm>
            <a:off x="190464" y="1027613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Configure different HTTP methods for the route</a:t>
            </a:r>
          </a:p>
        </p:txBody>
      </p:sp>
      <p:sp>
        <p:nvSpPr>
          <p:cNvPr id="255" name="Shape 255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56" name="Shape 256"/>
          <p:cNvSpPr/>
          <p:nvPr/>
        </p:nvSpPr>
        <p:spPr>
          <a:xfrm>
            <a:off x="190464" y="1673804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YAML</a:t>
            </a:r>
          </a:p>
        </p:txBody>
      </p:sp>
      <p:pic>
        <p:nvPicPr>
          <p:cNvPr id="257" name="Shape 2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941" y="2248702"/>
            <a:ext cx="11528829" cy="19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63" name="Shape 263"/>
          <p:cNvSpPr/>
          <p:nvPr/>
        </p:nvSpPr>
        <p:spPr>
          <a:xfrm>
            <a:off x="190464" y="1027613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Route Parameters</a:t>
            </a:r>
          </a:p>
        </p:txBody>
      </p:sp>
      <p:sp>
        <p:nvSpPr>
          <p:cNvPr id="264" name="Shape 264"/>
          <p:cNvSpPr/>
          <p:nvPr/>
        </p:nvSpPr>
        <p:spPr>
          <a:xfrm>
            <a:off x="190464" y="1546804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Annotation</a:t>
            </a:r>
          </a:p>
        </p:txBody>
      </p:sp>
      <p:pic>
        <p:nvPicPr>
          <p:cNvPr id="265" name="Shape 2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899" y="2192995"/>
            <a:ext cx="4773062" cy="128797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/>
          <p:nvPr/>
        </p:nvSpPr>
        <p:spPr>
          <a:xfrm>
            <a:off x="190464" y="3612908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YAML</a:t>
            </a:r>
          </a:p>
        </p:txBody>
      </p:sp>
      <p:pic>
        <p:nvPicPr>
          <p:cNvPr id="267" name="Shape 2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599" y="5138305"/>
            <a:ext cx="6487005" cy="68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Shape 2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6205" y="4212522"/>
            <a:ext cx="3103410" cy="71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</a:p>
        </p:txBody>
      </p:sp>
      <p:sp>
        <p:nvSpPr>
          <p:cNvPr id="274" name="Shape 274"/>
          <p:cNvSpPr/>
          <p:nvPr/>
        </p:nvSpPr>
        <p:spPr>
          <a:xfrm>
            <a:off x="190464" y="1027613"/>
            <a:ext cx="9247198" cy="5613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Route Parameters</a:t>
            </a:r>
          </a:p>
        </p:txBody>
      </p:sp>
      <p:sp>
        <p:nvSpPr>
          <p:cNvPr id="275" name="Shape 275"/>
          <p:cNvSpPr/>
          <p:nvPr/>
        </p:nvSpPr>
        <p:spPr>
          <a:xfrm>
            <a:off x="145000" y="1660250"/>
            <a:ext cx="11613000" cy="27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361481" lvl="0" marL="320841" rtl="0">
              <a:spcBef>
                <a:spcPts val="0"/>
              </a:spcBef>
              <a:buClr>
                <a:schemeClr val="lt1"/>
              </a:buClr>
              <a:buSzPct val="142000"/>
              <a:buFont typeface="Arial"/>
              <a:buChar char="•"/>
            </a:pPr>
            <a:r>
              <a:rPr lang="en-US" sz="3200">
                <a:solidFill>
                  <a:schemeClr val="lt1"/>
                </a:solidFill>
              </a:rPr>
              <a:t>Additional parameters are converted to </a:t>
            </a:r>
            <a:r>
              <a:rPr lang="en-US" sz="3200">
                <a:solidFill>
                  <a:srgbClr val="F7D096"/>
                </a:solidFill>
              </a:rPr>
              <a:t>query</a:t>
            </a:r>
            <a:r>
              <a:rPr lang="en-US" sz="3200">
                <a:solidFill>
                  <a:schemeClr val="lt1"/>
                </a:solidFill>
              </a:rPr>
              <a:t> parameters</a:t>
            </a:r>
          </a:p>
          <a:p>
            <a:pPr indent="-320842" lvl="0" marL="320842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2000"/>
              <a:buFont typeface="Calibri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Parameters names passed to the controller </a:t>
            </a: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must match</a:t>
            </a: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route parameters names </a:t>
            </a:r>
          </a:p>
          <a:p>
            <a:pPr indent="-320842" lvl="0" marL="320842" marR="0" rtl="0" algn="l">
              <a:lnSpc>
                <a:spcPct val="104999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22000"/>
              <a:buFont typeface="Calibri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Parameters and route parameters names must be the same </a:t>
            </a:r>
          </a:p>
        </p:txBody>
      </p:sp>
      <p:pic>
        <p:nvPicPr>
          <p:cNvPr id="276" name="Shape 2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133" y="4539917"/>
            <a:ext cx="11117166" cy="1364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912812" y="4953000"/>
            <a:ext cx="10363201" cy="8206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rIns="91400" wrap="square" tIns="91400">
            <a:noAutofit/>
          </a:bodyPr>
          <a:lstStyle/>
          <a:p>
            <a:pPr indent="-270891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266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pic>
        <p:nvPicPr>
          <p:cNvPr id="282" name="Shape 2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2992" y="694413"/>
            <a:ext cx="5713466" cy="4237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156" y="1890140"/>
            <a:ext cx="11652921" cy="462019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289" name="Shape 289"/>
          <p:cNvSpPr/>
          <p:nvPr/>
        </p:nvSpPr>
        <p:spPr>
          <a:xfrm>
            <a:off x="178195" y="1022650"/>
            <a:ext cx="83766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Symfony Application Lifecycle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295" name="Shape 295"/>
          <p:cNvSpPr/>
          <p:nvPr/>
        </p:nvSpPr>
        <p:spPr>
          <a:xfrm>
            <a:off x="178190" y="1022650"/>
            <a:ext cx="110376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Symfony Application Lifecycle</a:t>
            </a:r>
          </a:p>
        </p:txBody>
      </p:sp>
      <p:sp>
        <p:nvSpPr>
          <p:cNvPr id="296" name="Shape 296"/>
          <p:cNvSpPr/>
          <p:nvPr/>
        </p:nvSpPr>
        <p:spPr>
          <a:xfrm>
            <a:off x="205100" y="1807873"/>
            <a:ext cx="11416200" cy="42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Client sends an HTTP Request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 each request the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front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controller is executed Index file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app.php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app_dev.php)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Router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component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matches the request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and execute controller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Response object is returned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02" name="Shape 302"/>
          <p:cNvSpPr/>
          <p:nvPr/>
        </p:nvSpPr>
        <p:spPr>
          <a:xfrm>
            <a:off x="178210" y="1022650"/>
            <a:ext cx="1617822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Request</a:t>
            </a:r>
          </a:p>
        </p:txBody>
      </p:sp>
      <p:sp>
        <p:nvSpPr>
          <p:cNvPr id="303" name="Shape 303"/>
          <p:cNvSpPr/>
          <p:nvPr/>
        </p:nvSpPr>
        <p:spPr>
          <a:xfrm>
            <a:off x="177222" y="1602474"/>
            <a:ext cx="11377335" cy="548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320842" lvl="0" marL="32084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420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Import the Request Object in controller class</a:t>
            </a:r>
          </a:p>
        </p:txBody>
      </p:sp>
      <p:pic>
        <p:nvPicPr>
          <p:cNvPr id="304" name="Shape 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655" y="2299732"/>
            <a:ext cx="9060248" cy="556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Shape 305"/>
          <p:cNvSpPr/>
          <p:nvPr/>
        </p:nvSpPr>
        <p:spPr>
          <a:xfrm>
            <a:off x="177222" y="2852891"/>
            <a:ext cx="113772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320842" lvl="0" marL="32084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420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use it in your controller </a:t>
            </a: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type-hint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it with the </a:t>
            </a: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Request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class </a:t>
            </a:r>
          </a:p>
        </p:txBody>
      </p:sp>
      <p:pic>
        <p:nvPicPr>
          <p:cNvPr id="306" name="Shape 3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2362" y="3598509"/>
            <a:ext cx="7967123" cy="3025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12" name="Shape 312"/>
          <p:cNvSpPr/>
          <p:nvPr/>
        </p:nvSpPr>
        <p:spPr>
          <a:xfrm>
            <a:off x="178210" y="1022650"/>
            <a:ext cx="3627994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Request Examples:</a:t>
            </a:r>
          </a:p>
        </p:txBody>
      </p:sp>
      <p:pic>
        <p:nvPicPr>
          <p:cNvPr id="313" name="Shape 3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735" y="1784485"/>
            <a:ext cx="9457202" cy="4703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19" name="Shape 319"/>
          <p:cNvSpPr/>
          <p:nvPr/>
        </p:nvSpPr>
        <p:spPr>
          <a:xfrm>
            <a:off x="178210" y="1022650"/>
            <a:ext cx="1934131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Response</a:t>
            </a:r>
          </a:p>
        </p:txBody>
      </p:sp>
      <p:sp>
        <p:nvSpPr>
          <p:cNvPr id="320" name="Shape 320"/>
          <p:cNvSpPr/>
          <p:nvPr/>
        </p:nvSpPr>
        <p:spPr>
          <a:xfrm>
            <a:off x="177222" y="1602474"/>
            <a:ext cx="11377335" cy="548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320842" lvl="0" marL="32084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420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Import the Response Object in controller class</a:t>
            </a:r>
          </a:p>
        </p:txBody>
      </p:sp>
      <p:pic>
        <p:nvPicPr>
          <p:cNvPr id="321" name="Shape 3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555" y="2307579"/>
            <a:ext cx="8793276" cy="450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Shape 3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5927" y="4514956"/>
            <a:ext cx="8832097" cy="1949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Shape 3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5917" y="2926165"/>
            <a:ext cx="8793720" cy="139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29" name="Shape 329"/>
          <p:cNvSpPr/>
          <p:nvPr/>
        </p:nvSpPr>
        <p:spPr>
          <a:xfrm>
            <a:off x="178210" y="1022650"/>
            <a:ext cx="2792572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JsonResponse</a:t>
            </a:r>
          </a:p>
        </p:txBody>
      </p:sp>
      <p:pic>
        <p:nvPicPr>
          <p:cNvPr id="330" name="Shape 3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" y="1750875"/>
            <a:ext cx="8236470" cy="460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Shape 3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21" y="2391704"/>
            <a:ext cx="9812017" cy="412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2323300" y="2164800"/>
            <a:ext cx="7532700" cy="2528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wrap="square" tIns="91400">
            <a:noAutofit/>
          </a:bodyPr>
          <a:lstStyle/>
          <a:p>
            <a:pPr indent="-266646" lvl="0" marL="88846" marR="0" rtl="0" algn="ctr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i="0" lang="en-US" sz="6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#sli.do</a:t>
            </a:r>
          </a:p>
          <a:p>
            <a:pPr indent="-342846" lvl="0" marL="88846" marR="0" rtl="0" algn="ctr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b="1" lang="en-US" sz="7200"/>
              <a:t>PHP-WEB</a:t>
            </a:r>
          </a:p>
        </p:txBody>
      </p:sp>
      <p:sp>
        <p:nvSpPr>
          <p:cNvPr id="121" name="Shape 121"/>
          <p:cNvSpPr txBox="1"/>
          <p:nvPr>
            <p:ph type="title"/>
          </p:nvPr>
        </p:nvSpPr>
        <p:spPr>
          <a:xfrm>
            <a:off x="188815" y="40338"/>
            <a:ext cx="9577500" cy="1110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wrap="square" tIns="914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Have a question?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37" name="Shape 337"/>
          <p:cNvSpPr/>
          <p:nvPr/>
        </p:nvSpPr>
        <p:spPr>
          <a:xfrm>
            <a:off x="178210" y="1022650"/>
            <a:ext cx="4690031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Response Content-Types</a:t>
            </a:r>
          </a:p>
        </p:txBody>
      </p:sp>
      <p:sp>
        <p:nvSpPr>
          <p:cNvPr id="338" name="Shape 338"/>
          <p:cNvSpPr/>
          <p:nvPr/>
        </p:nvSpPr>
        <p:spPr>
          <a:xfrm>
            <a:off x="5874538" y="3284588"/>
            <a:ext cx="430224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Shape 339"/>
          <p:cNvSpPr/>
          <p:nvPr/>
        </p:nvSpPr>
        <p:spPr>
          <a:xfrm>
            <a:off x="219002" y="1868637"/>
            <a:ext cx="10388512" cy="3120726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json -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application/json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xml -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application/xml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png image -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image/png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html -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text/html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full list of content types: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developer.mozilla.org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Shape 3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500" y="1828800"/>
            <a:ext cx="5742868" cy="200169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</a:p>
        </p:txBody>
      </p:sp>
      <p:sp>
        <p:nvSpPr>
          <p:cNvPr id="346" name="Shape 346"/>
          <p:cNvSpPr/>
          <p:nvPr/>
        </p:nvSpPr>
        <p:spPr>
          <a:xfrm>
            <a:off x="178210" y="1022650"/>
            <a:ext cx="4938277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Set Conten-type Examples</a:t>
            </a:r>
          </a:p>
        </p:txBody>
      </p:sp>
      <p:pic>
        <p:nvPicPr>
          <p:cNvPr id="347" name="Shape 3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3156" y="4091001"/>
            <a:ext cx="8322403" cy="2433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53" name="Shape 353"/>
          <p:cNvSpPr/>
          <p:nvPr/>
        </p:nvSpPr>
        <p:spPr>
          <a:xfrm>
            <a:off x="218999" y="1868625"/>
            <a:ext cx="104946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presentational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tate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ransfer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Interface from one program to another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REST is stateless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REST is resource based</a:t>
            </a:r>
          </a:p>
        </p:txBody>
      </p:sp>
      <p:sp>
        <p:nvSpPr>
          <p:cNvPr id="354" name="Shape 354"/>
          <p:cNvSpPr/>
          <p:nvPr/>
        </p:nvSpPr>
        <p:spPr>
          <a:xfrm>
            <a:off x="178210" y="1022650"/>
            <a:ext cx="2881869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What is REST?</a:t>
            </a:r>
          </a:p>
        </p:txBody>
      </p:sp>
      <p:pic>
        <p:nvPicPr>
          <p:cNvPr id="355" name="Shape 3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823" y="3896332"/>
            <a:ext cx="6569566" cy="2886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61" name="Shape 361"/>
          <p:cNvSpPr/>
          <p:nvPr/>
        </p:nvSpPr>
        <p:spPr>
          <a:xfrm>
            <a:off x="178210" y="1022650"/>
            <a:ext cx="2738597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REST &amp; HTTP</a:t>
            </a:r>
          </a:p>
        </p:txBody>
      </p:sp>
      <p:sp>
        <p:nvSpPr>
          <p:cNvPr id="362" name="Shape 362"/>
          <p:cNvSpPr/>
          <p:nvPr/>
        </p:nvSpPr>
        <p:spPr>
          <a:xfrm>
            <a:off x="219002" y="1563837"/>
            <a:ext cx="11351510" cy="482084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154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Request methods: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GET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Get resource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POST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Create resource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PUT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Update resource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PATCH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Partly update resource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DELETE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Delete resource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HEAD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Get headers for resource</a:t>
            </a:r>
          </a:p>
          <a:p>
            <a:pPr indent="-3154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Response: </a:t>
            </a: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json, xml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68" name="Shape 368"/>
          <p:cNvSpPr/>
          <p:nvPr/>
        </p:nvSpPr>
        <p:spPr>
          <a:xfrm>
            <a:off x="178210" y="1022650"/>
            <a:ext cx="2309774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REST URLs</a:t>
            </a:r>
          </a:p>
        </p:txBody>
      </p:sp>
      <p:sp>
        <p:nvSpPr>
          <p:cNvPr id="369" name="Shape 369"/>
          <p:cNvSpPr/>
          <p:nvPr/>
        </p:nvSpPr>
        <p:spPr>
          <a:xfrm>
            <a:off x="219002" y="1563837"/>
            <a:ext cx="11351510" cy="308084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GET -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HTTP://MYSITE.COM/API/USERS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GET -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HTTP://MYSITE.COM/API/USERS/1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POST -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HTTP://MYSITE.COM/API/USERS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PUT -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HTTP://MYSITE.COM/API/USERS/1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DELETE -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HTTP://MYSITE.COM/API/USERS/1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75" name="Shape 375"/>
          <p:cNvSpPr/>
          <p:nvPr/>
        </p:nvSpPr>
        <p:spPr>
          <a:xfrm>
            <a:off x="178210" y="1022650"/>
            <a:ext cx="3258503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REST Controllers</a:t>
            </a:r>
          </a:p>
        </p:txBody>
      </p:sp>
      <p:sp>
        <p:nvSpPr>
          <p:cNvPr id="376" name="Shape 376"/>
          <p:cNvSpPr/>
          <p:nvPr/>
        </p:nvSpPr>
        <p:spPr>
          <a:xfrm>
            <a:off x="219002" y="1563837"/>
            <a:ext cx="11351510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15900" lvl="0" marL="0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Symfony controller configured for specific http method</a:t>
            </a:r>
          </a:p>
        </p:txBody>
      </p:sp>
      <p:pic>
        <p:nvPicPr>
          <p:cNvPr id="377" name="Shape 3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093" y="2322040"/>
            <a:ext cx="8504156" cy="337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83" name="Shape 383"/>
          <p:cNvSpPr/>
          <p:nvPr/>
        </p:nvSpPr>
        <p:spPr>
          <a:xfrm>
            <a:off x="178210" y="1022650"/>
            <a:ext cx="3258503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REST Controllers</a:t>
            </a:r>
          </a:p>
        </p:txBody>
      </p:sp>
      <p:sp>
        <p:nvSpPr>
          <p:cNvPr id="384" name="Shape 384"/>
          <p:cNvSpPr/>
          <p:nvPr/>
        </p:nvSpPr>
        <p:spPr>
          <a:xfrm>
            <a:off x="219002" y="1563837"/>
            <a:ext cx="11351510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15900" lvl="0" marL="0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Add prefix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to your controller using the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@Route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annotation</a:t>
            </a:r>
          </a:p>
        </p:txBody>
      </p:sp>
      <p:pic>
        <p:nvPicPr>
          <p:cNvPr id="385" name="Shape 3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261" y="2289452"/>
            <a:ext cx="8517542" cy="4275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Shape 3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499" y="2460387"/>
            <a:ext cx="11712750" cy="150249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Shape 391"/>
          <p:cNvSpPr/>
          <p:nvPr/>
        </p:nvSpPr>
        <p:spPr>
          <a:xfrm>
            <a:off x="230127" y="1725255"/>
            <a:ext cx="11351510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15900" lvl="0" marL="0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Prefix with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YAML</a:t>
            </a:r>
          </a:p>
        </p:txBody>
      </p:sp>
      <p:sp>
        <p:nvSpPr>
          <p:cNvPr id="392" name="Shape 392"/>
          <p:cNvSpPr/>
          <p:nvPr/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</a:p>
        </p:txBody>
      </p:sp>
      <p:sp>
        <p:nvSpPr>
          <p:cNvPr id="393" name="Shape 393"/>
          <p:cNvSpPr/>
          <p:nvPr/>
        </p:nvSpPr>
        <p:spPr>
          <a:xfrm>
            <a:off x="190910" y="1022650"/>
            <a:ext cx="3258503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Arial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Arial"/>
                <a:ea typeface="Arial"/>
                <a:cs typeface="Arial"/>
                <a:sym typeface="Arial"/>
              </a:rPr>
              <a:t>REST Controllers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Summary</a:t>
            </a:r>
          </a:p>
        </p:txBody>
      </p:sp>
      <p:sp>
        <p:nvSpPr>
          <p:cNvPr id="399" name="Shape 399"/>
          <p:cNvSpPr/>
          <p:nvPr/>
        </p:nvSpPr>
        <p:spPr>
          <a:xfrm>
            <a:off x="187147" y="1425798"/>
            <a:ext cx="11351510" cy="4006404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Controllers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Create controllers, actions, 5-10-20 rule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Routing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Define routes, configuration, route parameters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Request &amp; Response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Request methods, Response types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Rest concepts, REST URIs, Responses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34290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100000"/>
              <a:buFont typeface="Calibri"/>
              <a:buNone/>
            </a:pPr>
            <a:r>
              <a:rPr b="1" i="0" lang="en-US" sz="5400" u="none" cap="none" strike="noStrik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REST Controllers and Routing</a:t>
            </a:r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1529383" y="6400801"/>
            <a:ext cx="10482606" cy="35175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114300" lvl="0" marL="0" marR="0" rtl="0" algn="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6C781"/>
              </a:buClr>
              <a:buSzPct val="100000"/>
              <a:buFont typeface="Helvetica Neue"/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https://softuni.bg/courses/</a:t>
            </a:r>
          </a:p>
        </p:txBody>
      </p:sp>
      <p:sp>
        <p:nvSpPr>
          <p:cNvPr id="406" name="Shape 406">
            <a:hlinkClick r:id="rId4"/>
          </p:cNvPr>
          <p:cNvSpPr/>
          <p:nvPr/>
        </p:nvSpPr>
        <p:spPr>
          <a:xfrm>
            <a:off x="9670249" y="3996240"/>
            <a:ext cx="1726010" cy="932887"/>
          </a:xfrm>
          <a:custGeom>
            <a:pathLst>
              <a:path extrusionOk="0" h="120000" w="120000">
                <a:moveTo>
                  <a:pt x="1905" y="0"/>
                </a:moveTo>
                <a:cubicBezTo>
                  <a:pt x="844" y="0"/>
                  <a:pt x="0" y="1566"/>
                  <a:pt x="0" y="3522"/>
                </a:cubicBezTo>
                <a:lnTo>
                  <a:pt x="0" y="116427"/>
                </a:lnTo>
                <a:cubicBezTo>
                  <a:pt x="0" y="118383"/>
                  <a:pt x="844" y="120000"/>
                  <a:pt x="1905" y="120000"/>
                </a:cubicBezTo>
                <a:lnTo>
                  <a:pt x="118094" y="120000"/>
                </a:lnTo>
                <a:cubicBezTo>
                  <a:pt x="119155" y="120000"/>
                  <a:pt x="120000" y="118383"/>
                  <a:pt x="120000" y="116427"/>
                </a:cubicBezTo>
                <a:lnTo>
                  <a:pt x="120000" y="3522"/>
                </a:lnTo>
                <a:cubicBezTo>
                  <a:pt x="120000" y="1566"/>
                  <a:pt x="119155" y="0"/>
                  <a:pt x="118094" y="0"/>
                </a:cubicBezTo>
                <a:lnTo>
                  <a:pt x="1905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7" name="Shape 407">
            <a:hlinkClick r:id="rId5"/>
          </p:cNvPr>
          <p:cNvSpPr/>
          <p:nvPr/>
        </p:nvSpPr>
        <p:spPr>
          <a:xfrm>
            <a:off x="3160390" y="1255207"/>
            <a:ext cx="1752140" cy="804013"/>
          </a:xfrm>
          <a:custGeom>
            <a:pathLst>
              <a:path extrusionOk="0" h="120000" w="120000">
                <a:moveTo>
                  <a:pt x="1738" y="0"/>
                </a:moveTo>
                <a:cubicBezTo>
                  <a:pt x="777" y="0"/>
                  <a:pt x="0" y="1700"/>
                  <a:pt x="0" y="3788"/>
                </a:cubicBezTo>
                <a:lnTo>
                  <a:pt x="0" y="116211"/>
                </a:lnTo>
                <a:cubicBezTo>
                  <a:pt x="0" y="118300"/>
                  <a:pt x="777" y="120000"/>
                  <a:pt x="1738" y="120000"/>
                </a:cubicBezTo>
                <a:lnTo>
                  <a:pt x="118261" y="120000"/>
                </a:lnTo>
                <a:cubicBezTo>
                  <a:pt x="119222" y="120000"/>
                  <a:pt x="120000" y="118300"/>
                  <a:pt x="120000" y="116211"/>
                </a:cubicBezTo>
                <a:lnTo>
                  <a:pt x="120000" y="3788"/>
                </a:lnTo>
                <a:cubicBezTo>
                  <a:pt x="120000" y="1700"/>
                  <a:pt x="119222" y="0"/>
                  <a:pt x="118261" y="0"/>
                </a:cubicBezTo>
                <a:lnTo>
                  <a:pt x="1738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8" name="Shape 408">
            <a:hlinkClick r:id="rId6"/>
          </p:cNvPr>
          <p:cNvSpPr/>
          <p:nvPr/>
        </p:nvSpPr>
        <p:spPr>
          <a:xfrm>
            <a:off x="512764" y="1255207"/>
            <a:ext cx="2093873" cy="804014"/>
          </a:xfrm>
          <a:custGeom>
            <a:pathLst>
              <a:path extrusionOk="0" h="120000" w="120000">
                <a:moveTo>
                  <a:pt x="1455" y="0"/>
                </a:moveTo>
                <a:cubicBezTo>
                  <a:pt x="650" y="0"/>
                  <a:pt x="0" y="1700"/>
                  <a:pt x="0" y="3788"/>
                </a:cubicBezTo>
                <a:lnTo>
                  <a:pt x="0" y="116211"/>
                </a:lnTo>
                <a:cubicBezTo>
                  <a:pt x="0" y="118300"/>
                  <a:pt x="650" y="120000"/>
                  <a:pt x="1455" y="120000"/>
                </a:cubicBezTo>
                <a:lnTo>
                  <a:pt x="118544" y="120000"/>
                </a:lnTo>
                <a:cubicBezTo>
                  <a:pt x="119350" y="120000"/>
                  <a:pt x="120000" y="118300"/>
                  <a:pt x="120000" y="116211"/>
                </a:cubicBezTo>
                <a:lnTo>
                  <a:pt x="120000" y="3788"/>
                </a:lnTo>
                <a:cubicBezTo>
                  <a:pt x="120000" y="1700"/>
                  <a:pt x="119350" y="0"/>
                  <a:pt x="118544" y="0"/>
                </a:cubicBezTo>
                <a:lnTo>
                  <a:pt x="1455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9" name="Shape 409">
            <a:hlinkClick r:id="rId7"/>
          </p:cNvPr>
          <p:cNvSpPr/>
          <p:nvPr/>
        </p:nvSpPr>
        <p:spPr>
          <a:xfrm>
            <a:off x="512764" y="5373442"/>
            <a:ext cx="3352801" cy="849557"/>
          </a:xfrm>
          <a:custGeom>
            <a:pathLst>
              <a:path extrusionOk="0" h="120000" w="120000">
                <a:moveTo>
                  <a:pt x="966" y="0"/>
                </a:moveTo>
                <a:cubicBezTo>
                  <a:pt x="433" y="0"/>
                  <a:pt x="0" y="1716"/>
                  <a:pt x="0" y="3811"/>
                </a:cubicBezTo>
                <a:lnTo>
                  <a:pt x="0" y="116188"/>
                </a:lnTo>
                <a:cubicBezTo>
                  <a:pt x="0" y="118283"/>
                  <a:pt x="433" y="120000"/>
                  <a:pt x="966" y="120000"/>
                </a:cubicBezTo>
                <a:lnTo>
                  <a:pt x="119033" y="120000"/>
                </a:lnTo>
                <a:cubicBezTo>
                  <a:pt x="119566" y="120000"/>
                  <a:pt x="120000" y="118283"/>
                  <a:pt x="120000" y="116188"/>
                </a:cubicBezTo>
                <a:lnTo>
                  <a:pt x="120000" y="3811"/>
                </a:lnTo>
                <a:cubicBezTo>
                  <a:pt x="120000" y="1716"/>
                  <a:pt x="119566" y="0"/>
                  <a:pt x="119033" y="0"/>
                </a:cubicBezTo>
                <a:lnTo>
                  <a:pt x="966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Shape 410">
            <a:hlinkClick r:id="rId8"/>
          </p:cNvPr>
          <p:cNvSpPr/>
          <p:nvPr/>
        </p:nvSpPr>
        <p:spPr>
          <a:xfrm>
            <a:off x="4358563" y="5373442"/>
            <a:ext cx="2753519" cy="849557"/>
          </a:xfrm>
          <a:custGeom>
            <a:pathLst>
              <a:path extrusionOk="0" h="120000" w="120000">
                <a:moveTo>
                  <a:pt x="1088" y="0"/>
                </a:moveTo>
                <a:cubicBezTo>
                  <a:pt x="483" y="0"/>
                  <a:pt x="0" y="1572"/>
                  <a:pt x="0" y="3533"/>
                </a:cubicBezTo>
                <a:lnTo>
                  <a:pt x="0" y="116411"/>
                </a:lnTo>
                <a:cubicBezTo>
                  <a:pt x="0" y="118372"/>
                  <a:pt x="483" y="120000"/>
                  <a:pt x="1088" y="120000"/>
                </a:cubicBezTo>
                <a:lnTo>
                  <a:pt x="118911" y="120000"/>
                </a:lnTo>
                <a:cubicBezTo>
                  <a:pt x="119516" y="120000"/>
                  <a:pt x="120000" y="118372"/>
                  <a:pt x="120000" y="116411"/>
                </a:cubicBezTo>
                <a:lnTo>
                  <a:pt x="120000" y="3533"/>
                </a:lnTo>
                <a:cubicBezTo>
                  <a:pt x="120000" y="1572"/>
                  <a:pt x="119516" y="0"/>
                  <a:pt x="118911" y="0"/>
                </a:cubicBezTo>
                <a:lnTo>
                  <a:pt x="1088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1" name="Shape 411">
            <a:hlinkClick r:id="rId9"/>
          </p:cNvPr>
          <p:cNvSpPr/>
          <p:nvPr/>
        </p:nvSpPr>
        <p:spPr>
          <a:xfrm>
            <a:off x="7633727" y="5373442"/>
            <a:ext cx="4073043" cy="849557"/>
          </a:xfrm>
          <a:custGeom>
            <a:pathLst>
              <a:path extrusionOk="0" h="120000" w="120000">
                <a:moveTo>
                  <a:pt x="794" y="0"/>
                </a:moveTo>
                <a:cubicBezTo>
                  <a:pt x="361" y="0"/>
                  <a:pt x="0" y="1716"/>
                  <a:pt x="0" y="3811"/>
                </a:cubicBezTo>
                <a:lnTo>
                  <a:pt x="0" y="116188"/>
                </a:lnTo>
                <a:cubicBezTo>
                  <a:pt x="0" y="118283"/>
                  <a:pt x="361" y="120000"/>
                  <a:pt x="794" y="120000"/>
                </a:cubicBezTo>
                <a:lnTo>
                  <a:pt x="119205" y="120000"/>
                </a:lnTo>
                <a:cubicBezTo>
                  <a:pt x="119638" y="120000"/>
                  <a:pt x="120000" y="118283"/>
                  <a:pt x="120000" y="116188"/>
                </a:cubicBezTo>
                <a:lnTo>
                  <a:pt x="120000" y="3811"/>
                </a:lnTo>
                <a:cubicBezTo>
                  <a:pt x="120000" y="1716"/>
                  <a:pt x="119638" y="0"/>
                  <a:pt x="119205" y="0"/>
                </a:cubicBezTo>
                <a:lnTo>
                  <a:pt x="794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2" name="Shape 412">
            <a:hlinkClick r:id="rId10"/>
          </p:cNvPr>
          <p:cNvSpPr/>
          <p:nvPr/>
        </p:nvSpPr>
        <p:spPr>
          <a:xfrm>
            <a:off x="7765249" y="2577352"/>
            <a:ext cx="3631010" cy="783036"/>
          </a:xfrm>
          <a:custGeom>
            <a:pathLst>
              <a:path extrusionOk="0" h="120000" w="120000">
                <a:moveTo>
                  <a:pt x="811" y="0"/>
                </a:moveTo>
                <a:cubicBezTo>
                  <a:pt x="361" y="0"/>
                  <a:pt x="0" y="1677"/>
                  <a:pt x="0" y="3772"/>
                </a:cubicBezTo>
                <a:lnTo>
                  <a:pt x="0" y="116227"/>
                </a:lnTo>
                <a:cubicBezTo>
                  <a:pt x="0" y="118322"/>
                  <a:pt x="361" y="120000"/>
                  <a:pt x="811" y="120000"/>
                </a:cubicBezTo>
                <a:lnTo>
                  <a:pt x="119188" y="120000"/>
                </a:lnTo>
                <a:cubicBezTo>
                  <a:pt x="119638" y="120000"/>
                  <a:pt x="120000" y="118322"/>
                  <a:pt x="120000" y="116227"/>
                </a:cubicBezTo>
                <a:lnTo>
                  <a:pt x="120000" y="3772"/>
                </a:lnTo>
                <a:cubicBezTo>
                  <a:pt x="120000" y="1677"/>
                  <a:pt x="119638" y="0"/>
                  <a:pt x="119188" y="0"/>
                </a:cubicBezTo>
                <a:lnTo>
                  <a:pt x="811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3" name="Shape 413">
            <a:hlinkClick r:id="rId11"/>
          </p:cNvPr>
          <p:cNvSpPr/>
          <p:nvPr/>
        </p:nvSpPr>
        <p:spPr>
          <a:xfrm>
            <a:off x="5377181" y="1391286"/>
            <a:ext cx="5993211" cy="550372"/>
          </a:xfrm>
          <a:custGeom>
            <a:pathLst>
              <a:path extrusionOk="0" h="120000" w="120000">
                <a:moveTo>
                  <a:pt x="350" y="0"/>
                </a:moveTo>
                <a:cubicBezTo>
                  <a:pt x="155" y="0"/>
                  <a:pt x="0" y="1711"/>
                  <a:pt x="0" y="3805"/>
                </a:cubicBezTo>
                <a:lnTo>
                  <a:pt x="0" y="116194"/>
                </a:lnTo>
                <a:cubicBezTo>
                  <a:pt x="0" y="118288"/>
                  <a:pt x="155" y="120000"/>
                  <a:pt x="350" y="120000"/>
                </a:cubicBezTo>
                <a:lnTo>
                  <a:pt x="119655" y="120000"/>
                </a:lnTo>
                <a:cubicBezTo>
                  <a:pt x="119850" y="120000"/>
                  <a:pt x="120000" y="118288"/>
                  <a:pt x="120000" y="116194"/>
                </a:cubicBezTo>
                <a:lnTo>
                  <a:pt x="120000" y="3805"/>
                </a:lnTo>
                <a:cubicBezTo>
                  <a:pt x="120000" y="1711"/>
                  <a:pt x="119850" y="0"/>
                  <a:pt x="119655" y="0"/>
                </a:cubicBezTo>
                <a:lnTo>
                  <a:pt x="350" y="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4" name="Shape 414">
            <a:hlinkClick r:id="rId12"/>
          </p:cNvPr>
          <p:cNvSpPr/>
          <p:nvPr/>
        </p:nvSpPr>
        <p:spPr>
          <a:xfrm>
            <a:off x="3075200" y="2380769"/>
            <a:ext cx="1922463" cy="854869"/>
          </a:xfrm>
          <a:custGeom>
            <a:pathLst>
              <a:path extrusionOk="0" h="120000" w="120000">
                <a:moveTo>
                  <a:pt x="1683" y="0"/>
                </a:moveTo>
                <a:cubicBezTo>
                  <a:pt x="755" y="0"/>
                  <a:pt x="0" y="1694"/>
                  <a:pt x="0" y="3788"/>
                </a:cubicBezTo>
                <a:lnTo>
                  <a:pt x="0" y="116211"/>
                </a:lnTo>
                <a:cubicBezTo>
                  <a:pt x="0" y="118305"/>
                  <a:pt x="755" y="120000"/>
                  <a:pt x="1683" y="120000"/>
                </a:cubicBezTo>
                <a:lnTo>
                  <a:pt x="118316" y="120000"/>
                </a:lnTo>
                <a:cubicBezTo>
                  <a:pt x="119244" y="120000"/>
                  <a:pt x="120000" y="118305"/>
                  <a:pt x="120000" y="116211"/>
                </a:cubicBezTo>
                <a:lnTo>
                  <a:pt x="120000" y="3788"/>
                </a:lnTo>
                <a:cubicBezTo>
                  <a:pt x="120000" y="1694"/>
                  <a:pt x="119244" y="0"/>
                  <a:pt x="118316" y="0"/>
                </a:cubicBezTo>
                <a:lnTo>
                  <a:pt x="1683" y="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1173299" y="4956292"/>
            <a:ext cx="9832200" cy="774901"/>
          </a:xfrm>
          <a:prstGeom prst="rect">
            <a:avLst/>
          </a:prstGeom>
          <a:noFill/>
          <a:ln>
            <a:noFill/>
          </a:ln>
        </p:spPr>
        <p:txBody>
          <a:bodyPr anchorCtr="0" anchor="b" bIns="36000" lIns="36000" rIns="36000" wrap="square" tIns="36000">
            <a:noAutofit/>
          </a:bodyPr>
          <a:lstStyle/>
          <a:p>
            <a:pPr indent="-305181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806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1173299" y="5712542"/>
            <a:ext cx="9832200" cy="68820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54000" lvl="0" marL="0" marR="0" rtl="0" algn="ct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Helvetica Neue"/>
              <a:buNone/>
            </a:pPr>
            <a:r>
              <a:rPr b="0" i="0" lang="en-US" sz="4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Control, Control, You Must Learn Control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7155" y="866750"/>
            <a:ext cx="3519224" cy="363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60943" y="866750"/>
            <a:ext cx="8338362" cy="363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type="title"/>
          </p:nvPr>
        </p:nvSpPr>
        <p:spPr>
          <a:xfrm>
            <a:off x="188815" y="40341"/>
            <a:ext cx="9577597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</a:p>
        </p:txBody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190412" y="1151121"/>
            <a:ext cx="11804824" cy="1796244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83414" lvl="0" marL="283414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1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 course (slides, examples, demos, videos, homework, etc.)</a:t>
            </a:r>
            <a:br>
              <a:rPr b="0" i="0" lang="en-US" sz="31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1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is licensed under the "</a:t>
            </a:r>
            <a:r>
              <a:rPr b="0" i="0" lang="en-US" sz="3162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 4.0 International</a:t>
            </a:r>
            <a:r>
              <a:rPr b="0" i="0" lang="en-US" sz="31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" license</a:t>
            </a:r>
          </a:p>
        </p:txBody>
      </p:sp>
      <p:sp>
        <p:nvSpPr>
          <p:cNvPr id="421" name="Shape 421"/>
          <p:cNvSpPr txBox="1"/>
          <p:nvPr>
            <p:ph idx="12" type="sldNum"/>
          </p:nvPr>
        </p:nvSpPr>
        <p:spPr>
          <a:xfrm>
            <a:off x="11777331" y="6517389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descr="CC-BY-NC-SA License" id="422" name="Shape 422">
            <a:hlinkClick r:id="rId4"/>
          </p:cNvPr>
          <p:cNvSpPr/>
          <p:nvPr/>
        </p:nvSpPr>
        <p:spPr>
          <a:xfrm>
            <a:off x="3771858" y="3810000"/>
            <a:ext cx="4642248" cy="1624244"/>
          </a:xfrm>
          <a:custGeom>
            <a:pathLst>
              <a:path extrusionOk="0" h="120000" w="120000">
                <a:moveTo>
                  <a:pt x="1816" y="0"/>
                </a:moveTo>
                <a:cubicBezTo>
                  <a:pt x="811" y="0"/>
                  <a:pt x="0" y="2322"/>
                  <a:pt x="0" y="5188"/>
                </a:cubicBezTo>
                <a:lnTo>
                  <a:pt x="0" y="114811"/>
                </a:lnTo>
                <a:cubicBezTo>
                  <a:pt x="0" y="117677"/>
                  <a:pt x="811" y="120000"/>
                  <a:pt x="1816" y="120000"/>
                </a:cubicBezTo>
                <a:lnTo>
                  <a:pt x="118183" y="120000"/>
                </a:lnTo>
                <a:cubicBezTo>
                  <a:pt x="119188" y="120000"/>
                  <a:pt x="120000" y="117677"/>
                  <a:pt x="120000" y="114811"/>
                </a:cubicBezTo>
                <a:lnTo>
                  <a:pt x="120000" y="5188"/>
                </a:lnTo>
                <a:cubicBezTo>
                  <a:pt x="120000" y="2322"/>
                  <a:pt x="119188" y="0"/>
                  <a:pt x="118183" y="0"/>
                </a:cubicBezTo>
                <a:lnTo>
                  <a:pt x="1816" y="0"/>
                </a:lnTo>
                <a:close/>
              </a:path>
            </a:pathLst>
          </a:custGeom>
          <a:noFill/>
          <a:ln cap="flat" cmpd="sng" w="9525">
            <a:solidFill>
              <a:srgbClr val="7C4B3B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/>
          <p:nvPr>
            <p:ph idx="4294967295" type="title"/>
          </p:nvPr>
        </p:nvSpPr>
        <p:spPr>
          <a:xfrm>
            <a:off x="259899" y="103056"/>
            <a:ext cx="9074151" cy="936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3368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368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Trainings @ Software University (SoftUni)</a:t>
            </a:r>
          </a:p>
        </p:txBody>
      </p:sp>
      <p:sp>
        <p:nvSpPr>
          <p:cNvPr id="428" name="Shape 428"/>
          <p:cNvSpPr txBox="1"/>
          <p:nvPr>
            <p:ph idx="4294967295" type="body"/>
          </p:nvPr>
        </p:nvSpPr>
        <p:spPr>
          <a:xfrm>
            <a:off x="259898" y="1039680"/>
            <a:ext cx="9434515" cy="563938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04746" lvl="0" marL="30474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– High-Quality Education, Profession and Job for Software Developers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softuni.bg</a:t>
            </a:r>
            <a:r>
              <a:rPr b="0" i="0" lang="en-US" sz="2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304746" lvl="0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Foundation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-US" sz="3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softuni.org</a:t>
            </a:r>
          </a:p>
          <a:p>
            <a:pPr indent="-304746" lvl="1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@ Facebook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facebook.com/SoftwareUniversity</a:t>
            </a:r>
          </a:p>
          <a:p>
            <a:pPr indent="-304746" lvl="1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Forums</a:t>
            </a:r>
          </a:p>
          <a:p>
            <a:pPr indent="-317392" lvl="2" marL="609493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Char char="●"/>
            </a:pPr>
            <a:r>
              <a:rPr b="0" i="0" lang="en-US" sz="3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forum.softuni.bg</a:t>
            </a:r>
          </a:p>
        </p:txBody>
      </p:sp>
      <p:sp>
        <p:nvSpPr>
          <p:cNvPr descr="Software University  http://softuni.bg" id="429" name="Shape 429">
            <a:hlinkClick r:id="rId7"/>
          </p:cNvPr>
          <p:cNvSpPr/>
          <p:nvPr/>
        </p:nvSpPr>
        <p:spPr>
          <a:xfrm>
            <a:off x="9726400" y="914400"/>
            <a:ext cx="1701007" cy="1570038"/>
          </a:xfrm>
          <a:custGeom>
            <a:pathLst>
              <a:path extrusionOk="0" h="120000" w="120000">
                <a:moveTo>
                  <a:pt x="866" y="0"/>
                </a:moveTo>
                <a:cubicBezTo>
                  <a:pt x="388" y="0"/>
                  <a:pt x="0" y="422"/>
                  <a:pt x="0" y="938"/>
                </a:cubicBezTo>
                <a:lnTo>
                  <a:pt x="0" y="119061"/>
                </a:lnTo>
                <a:cubicBezTo>
                  <a:pt x="0" y="119577"/>
                  <a:pt x="388" y="120000"/>
                  <a:pt x="866" y="120000"/>
                </a:cubicBezTo>
                <a:lnTo>
                  <a:pt x="119133" y="120000"/>
                </a:lnTo>
                <a:cubicBezTo>
                  <a:pt x="119611" y="120000"/>
                  <a:pt x="120000" y="119577"/>
                  <a:pt x="120000" y="119061"/>
                </a:cubicBezTo>
                <a:lnTo>
                  <a:pt x="120000" y="938"/>
                </a:lnTo>
                <a:cubicBezTo>
                  <a:pt x="120000" y="422"/>
                  <a:pt x="119611" y="0"/>
                  <a:pt x="119133" y="0"/>
                </a:cubicBezTo>
                <a:lnTo>
                  <a:pt x="866" y="0"/>
                </a:lnTo>
                <a:close/>
              </a:path>
            </a:pathLst>
          </a:custGeom>
          <a:noFill/>
          <a:ln cap="flat" cmpd="sng" w="12700">
            <a:solidFill>
              <a:srgbClr val="00B0F0">
                <a:alpha val="49803"/>
              </a:srgbClr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descr="Software University Foundation  http://softuni.org" id="430" name="Shape 430"/>
          <p:cNvGrpSpPr/>
          <p:nvPr/>
        </p:nvGrpSpPr>
        <p:grpSpPr>
          <a:xfrm>
            <a:off x="9457096" y="2865599"/>
            <a:ext cx="2269873" cy="874919"/>
            <a:chOff x="-1" y="-1"/>
            <a:chExt cx="2269871" cy="874917"/>
          </a:xfrm>
        </p:grpSpPr>
        <p:sp>
          <p:nvSpPr>
            <p:cNvPr id="431" name="Shape 431"/>
            <p:cNvSpPr/>
            <p:nvPr/>
          </p:nvSpPr>
          <p:spPr>
            <a:xfrm>
              <a:off x="-1" y="-1"/>
              <a:ext cx="2269871" cy="874917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803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109934" y="102117"/>
              <a:ext cx="2050070" cy="670599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433" name="Shape 433"/>
            <p:cNvSpPr/>
            <p:nvPr/>
          </p:nvSpPr>
          <p:spPr>
            <a:xfrm>
              <a:off x="0" y="0"/>
              <a:ext cx="2269870" cy="874916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0000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Software University @ Facebook  http://www.facebook.com/SoftwareUniversity" id="434" name="Shape 434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075536" y="4064267"/>
            <a:ext cx="1003035" cy="10163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ftware University - Forum  http://forum.softuni.bg" id="435" name="Shape 435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0109334" y="5410200"/>
            <a:ext cx="970117" cy="96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Shape 436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780211" y="3145320"/>
            <a:ext cx="2286199" cy="2490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 txBox="1"/>
          <p:nvPr>
            <p:ph type="title"/>
          </p:nvPr>
        </p:nvSpPr>
        <p:spPr>
          <a:xfrm>
            <a:off x="188814" y="40341"/>
            <a:ext cx="9577598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</a:p>
        </p:txBody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190411" y="1151120"/>
            <a:ext cx="11804823" cy="1796245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283413" lvl="0" marL="283413" marR="0" rtl="0" algn="l">
              <a:lnSpc>
                <a:spcPct val="117014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98811"/>
              <a:buFont typeface="Helvetica Neue"/>
              <a:buChar char="●"/>
            </a:pPr>
            <a:r>
              <a:rPr b="0" i="0" lang="en-US" sz="3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 course (slides, examples, demos, videos, homework, etc.)</a:t>
            </a:r>
            <a:br>
              <a:rPr b="0" i="0" lang="en-US" sz="3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is licensed under the "</a:t>
            </a:r>
            <a:r>
              <a:rPr b="0" i="0" lang="en-US" sz="31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Creative Commons Attribution-NonCommercial-ShareAlike 4.0 International</a:t>
            </a:r>
            <a:r>
              <a:rPr b="0" i="0" lang="en-US" sz="3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" license</a:t>
            </a:r>
          </a:p>
        </p:txBody>
      </p:sp>
      <p:sp>
        <p:nvSpPr>
          <p:cNvPr id="443" name="Shape 443"/>
          <p:cNvSpPr txBox="1"/>
          <p:nvPr>
            <p:ph idx="12" type="sldNum"/>
          </p:nvPr>
        </p:nvSpPr>
        <p:spPr>
          <a:xfrm>
            <a:off x="11777330" y="6517388"/>
            <a:ext cx="217902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descr="CC-BY-NC-SA License" id="444" name="Shape 444">
            <a:hlinkClick r:id="rId4"/>
          </p:cNvPr>
          <p:cNvSpPr/>
          <p:nvPr/>
        </p:nvSpPr>
        <p:spPr>
          <a:xfrm>
            <a:off x="3771856" y="3810000"/>
            <a:ext cx="4642248" cy="1624244"/>
          </a:xfrm>
          <a:custGeom>
            <a:pathLst>
              <a:path extrusionOk="0" h="120000" w="120000">
                <a:moveTo>
                  <a:pt x="1816" y="0"/>
                </a:moveTo>
                <a:cubicBezTo>
                  <a:pt x="811" y="0"/>
                  <a:pt x="0" y="2322"/>
                  <a:pt x="0" y="5188"/>
                </a:cubicBezTo>
                <a:lnTo>
                  <a:pt x="0" y="114811"/>
                </a:lnTo>
                <a:cubicBezTo>
                  <a:pt x="0" y="117677"/>
                  <a:pt x="811" y="120000"/>
                  <a:pt x="1816" y="120000"/>
                </a:cubicBezTo>
                <a:lnTo>
                  <a:pt x="118183" y="120000"/>
                </a:lnTo>
                <a:cubicBezTo>
                  <a:pt x="119188" y="120000"/>
                  <a:pt x="120000" y="117677"/>
                  <a:pt x="120000" y="114811"/>
                </a:cubicBezTo>
                <a:lnTo>
                  <a:pt x="120000" y="5188"/>
                </a:lnTo>
                <a:cubicBezTo>
                  <a:pt x="120000" y="2322"/>
                  <a:pt x="119188" y="0"/>
                  <a:pt x="118183" y="0"/>
                </a:cubicBezTo>
                <a:lnTo>
                  <a:pt x="1816" y="0"/>
                </a:lnTo>
                <a:close/>
              </a:path>
            </a:pathLst>
          </a:custGeom>
          <a:noFill/>
          <a:ln cap="flat" cmpd="sng" w="9525">
            <a:solidFill>
              <a:srgbClr val="7C4B3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C-BY-NC-SA License" id="445" name="Shape 445">
            <a:hlinkClick r:id="rId5"/>
          </p:cNvPr>
          <p:cNvSpPr/>
          <p:nvPr/>
        </p:nvSpPr>
        <p:spPr>
          <a:xfrm>
            <a:off x="3771858" y="3810000"/>
            <a:ext cx="4642248" cy="1624244"/>
          </a:xfrm>
          <a:custGeom>
            <a:pathLst>
              <a:path extrusionOk="0" h="120000" w="120000">
                <a:moveTo>
                  <a:pt x="1816" y="0"/>
                </a:moveTo>
                <a:cubicBezTo>
                  <a:pt x="811" y="0"/>
                  <a:pt x="0" y="2322"/>
                  <a:pt x="0" y="5188"/>
                </a:cubicBezTo>
                <a:lnTo>
                  <a:pt x="0" y="114811"/>
                </a:lnTo>
                <a:cubicBezTo>
                  <a:pt x="0" y="117677"/>
                  <a:pt x="811" y="120000"/>
                  <a:pt x="1816" y="120000"/>
                </a:cubicBezTo>
                <a:lnTo>
                  <a:pt x="118183" y="120000"/>
                </a:lnTo>
                <a:cubicBezTo>
                  <a:pt x="119188" y="120000"/>
                  <a:pt x="120000" y="117677"/>
                  <a:pt x="120000" y="114811"/>
                </a:cubicBezTo>
                <a:lnTo>
                  <a:pt x="120000" y="5188"/>
                </a:lnTo>
                <a:cubicBezTo>
                  <a:pt x="120000" y="2322"/>
                  <a:pt x="119188" y="0"/>
                  <a:pt x="118183" y="0"/>
                </a:cubicBezTo>
                <a:lnTo>
                  <a:pt x="1816" y="0"/>
                </a:lnTo>
                <a:close/>
              </a:path>
            </a:pathLst>
          </a:custGeom>
          <a:noFill/>
          <a:ln cap="flat" cmpd="sng" w="9525">
            <a:solidFill>
              <a:srgbClr val="7C4B3B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 txBox="1"/>
          <p:nvPr>
            <p:ph idx="4294967295" type="title"/>
          </p:nvPr>
        </p:nvSpPr>
        <p:spPr>
          <a:xfrm>
            <a:off x="259898" y="103056"/>
            <a:ext cx="9074151" cy="936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36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Trainings @ Software University (SoftUni)</a:t>
            </a:r>
          </a:p>
        </p:txBody>
      </p:sp>
      <p:sp>
        <p:nvSpPr>
          <p:cNvPr id="451" name="Shape 451"/>
          <p:cNvSpPr txBox="1"/>
          <p:nvPr>
            <p:ph idx="4294967295" type="body"/>
          </p:nvPr>
        </p:nvSpPr>
        <p:spPr>
          <a:xfrm>
            <a:off x="259896" y="1039678"/>
            <a:ext cx="9434516" cy="5639381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04746" lvl="0" marL="30474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– High-Quality Education, Profession and Job for Software Developers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Helvetica Neue"/>
              <a:buChar char="●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softuni.bg</a:t>
            </a:r>
            <a:r>
              <a:rPr b="0" i="0" lang="en-US" sz="29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304746" lvl="0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Foundation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Helvetica Neue"/>
              <a:buChar char="●"/>
            </a:pPr>
            <a:r>
              <a:rPr b="0" i="0" lang="en-US" sz="3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softuni.org</a:t>
            </a:r>
          </a:p>
          <a:p>
            <a:pPr indent="-304746" lvl="1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@ Facebook</a:t>
            </a:r>
          </a:p>
          <a:p>
            <a:pPr indent="-241192" lvl="1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Helvetica Neue"/>
              <a:buChar char="●"/>
            </a:pPr>
            <a:r>
              <a:rPr b="0" i="0" lang="en-US" sz="29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facebook.com/SoftwareUniversity</a:t>
            </a:r>
          </a:p>
          <a:p>
            <a:pPr indent="-304746" lvl="1" marL="30474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University Forums</a:t>
            </a:r>
          </a:p>
          <a:p>
            <a:pPr indent="-317392" lvl="2" marL="60949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Helvetica Neue"/>
              <a:buChar char="●"/>
            </a:pPr>
            <a:r>
              <a:rPr b="0" i="0" lang="en-US" sz="3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forum.softuni.bg</a:t>
            </a:r>
          </a:p>
        </p:txBody>
      </p:sp>
      <p:sp>
        <p:nvSpPr>
          <p:cNvPr descr="Software University  http://softuni.bg" id="452" name="Shape 452">
            <a:hlinkClick r:id="rId7"/>
          </p:cNvPr>
          <p:cNvSpPr/>
          <p:nvPr/>
        </p:nvSpPr>
        <p:spPr>
          <a:xfrm>
            <a:off x="9726400" y="914400"/>
            <a:ext cx="1701008" cy="1570038"/>
          </a:xfrm>
          <a:custGeom>
            <a:pathLst>
              <a:path extrusionOk="0" h="120000" w="120000">
                <a:moveTo>
                  <a:pt x="866" y="0"/>
                </a:moveTo>
                <a:cubicBezTo>
                  <a:pt x="388" y="0"/>
                  <a:pt x="0" y="422"/>
                  <a:pt x="0" y="938"/>
                </a:cubicBezTo>
                <a:lnTo>
                  <a:pt x="0" y="119061"/>
                </a:lnTo>
                <a:cubicBezTo>
                  <a:pt x="0" y="119577"/>
                  <a:pt x="388" y="120000"/>
                  <a:pt x="866" y="120000"/>
                </a:cubicBezTo>
                <a:lnTo>
                  <a:pt x="119133" y="120000"/>
                </a:lnTo>
                <a:cubicBezTo>
                  <a:pt x="119611" y="120000"/>
                  <a:pt x="120000" y="119577"/>
                  <a:pt x="120000" y="119061"/>
                </a:cubicBezTo>
                <a:lnTo>
                  <a:pt x="120000" y="938"/>
                </a:lnTo>
                <a:cubicBezTo>
                  <a:pt x="120000" y="422"/>
                  <a:pt x="119611" y="0"/>
                  <a:pt x="119133" y="0"/>
                </a:cubicBezTo>
                <a:lnTo>
                  <a:pt x="866" y="0"/>
                </a:lnTo>
                <a:close/>
              </a:path>
            </a:pathLst>
          </a:custGeom>
          <a:noFill/>
          <a:ln cap="flat" cmpd="sng" w="12700">
            <a:solidFill>
              <a:srgbClr val="00B0F0">
                <a:alpha val="49411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3" name="Shape 453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780210" y="3145319"/>
            <a:ext cx="2286199" cy="24900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Software University  http://softuni.bg" id="454" name="Shape 454">
            <a:hlinkClick r:id="rId10"/>
          </p:cNvPr>
          <p:cNvSpPr/>
          <p:nvPr/>
        </p:nvSpPr>
        <p:spPr>
          <a:xfrm>
            <a:off x="9726400" y="914400"/>
            <a:ext cx="1701007" cy="1570038"/>
          </a:xfrm>
          <a:custGeom>
            <a:pathLst>
              <a:path extrusionOk="0" h="120000" w="120000">
                <a:moveTo>
                  <a:pt x="866" y="0"/>
                </a:moveTo>
                <a:cubicBezTo>
                  <a:pt x="388" y="0"/>
                  <a:pt x="0" y="422"/>
                  <a:pt x="0" y="938"/>
                </a:cubicBezTo>
                <a:lnTo>
                  <a:pt x="0" y="119061"/>
                </a:lnTo>
                <a:cubicBezTo>
                  <a:pt x="0" y="119577"/>
                  <a:pt x="388" y="120000"/>
                  <a:pt x="866" y="120000"/>
                </a:cubicBezTo>
                <a:lnTo>
                  <a:pt x="119133" y="120000"/>
                </a:lnTo>
                <a:cubicBezTo>
                  <a:pt x="119611" y="120000"/>
                  <a:pt x="120000" y="119577"/>
                  <a:pt x="120000" y="119061"/>
                </a:cubicBezTo>
                <a:lnTo>
                  <a:pt x="120000" y="938"/>
                </a:lnTo>
                <a:cubicBezTo>
                  <a:pt x="120000" y="422"/>
                  <a:pt x="119611" y="0"/>
                  <a:pt x="119133" y="0"/>
                </a:cubicBezTo>
                <a:lnTo>
                  <a:pt x="866" y="0"/>
                </a:lnTo>
                <a:close/>
              </a:path>
            </a:pathLst>
          </a:custGeom>
          <a:noFill/>
          <a:ln cap="flat" cmpd="sng" w="12700">
            <a:solidFill>
              <a:srgbClr val="00B0F0">
                <a:alpha val="49803"/>
              </a:srgbClr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descr="Software University Foundation  http://softuni.org" id="455" name="Shape 455"/>
          <p:cNvGrpSpPr/>
          <p:nvPr/>
        </p:nvGrpSpPr>
        <p:grpSpPr>
          <a:xfrm>
            <a:off x="9457096" y="2865599"/>
            <a:ext cx="2269873" cy="874919"/>
            <a:chOff x="-1" y="-1"/>
            <a:chExt cx="2269871" cy="874917"/>
          </a:xfrm>
        </p:grpSpPr>
        <p:sp>
          <p:nvSpPr>
            <p:cNvPr id="456" name="Shape 456"/>
            <p:cNvSpPr/>
            <p:nvPr/>
          </p:nvSpPr>
          <p:spPr>
            <a:xfrm>
              <a:off x="-1" y="-1"/>
              <a:ext cx="2269871" cy="874917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solidFill>
              <a:srgbClr val="231F20">
                <a:alpha val="49803"/>
              </a:srgbClr>
            </a:solidFill>
            <a:ln>
              <a:noFill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Shape 457"/>
            <p:cNvSpPr/>
            <p:nvPr/>
          </p:nvSpPr>
          <p:spPr>
            <a:xfrm>
              <a:off x="109934" y="102117"/>
              <a:ext cx="2050070" cy="670599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458" name="Shape 458"/>
            <p:cNvSpPr/>
            <p:nvPr/>
          </p:nvSpPr>
          <p:spPr>
            <a:xfrm>
              <a:off x="0" y="0"/>
              <a:ext cx="2269870" cy="874916"/>
            </a:xfrm>
            <a:custGeom>
              <a:pathLst>
                <a:path extrusionOk="0" h="120000" w="120000">
                  <a:moveTo>
                    <a:pt x="0" y="4727"/>
                  </a:moveTo>
                  <a:lnTo>
                    <a:pt x="0" y="4727"/>
                  </a:lnTo>
                  <a:cubicBezTo>
                    <a:pt x="0" y="2116"/>
                    <a:pt x="816" y="0"/>
                    <a:pt x="1822" y="0"/>
                  </a:cubicBezTo>
                  <a:lnTo>
                    <a:pt x="118177" y="0"/>
                  </a:lnTo>
                  <a:lnTo>
                    <a:pt x="118177" y="0"/>
                  </a:lnTo>
                  <a:cubicBezTo>
                    <a:pt x="119183" y="0"/>
                    <a:pt x="120000" y="2116"/>
                    <a:pt x="120000" y="4727"/>
                  </a:cubicBezTo>
                  <a:lnTo>
                    <a:pt x="120000" y="115272"/>
                  </a:lnTo>
                  <a:lnTo>
                    <a:pt x="120000" y="115272"/>
                  </a:lnTo>
                  <a:cubicBezTo>
                    <a:pt x="120000" y="117883"/>
                    <a:pt x="119183" y="120000"/>
                    <a:pt x="118177" y="120000"/>
                  </a:cubicBezTo>
                  <a:lnTo>
                    <a:pt x="1822" y="120000"/>
                  </a:lnTo>
                  <a:lnTo>
                    <a:pt x="1822" y="120000"/>
                  </a:lnTo>
                  <a:cubicBezTo>
                    <a:pt x="816" y="120000"/>
                    <a:pt x="0" y="117883"/>
                    <a:pt x="0" y="1152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87D0E">
                  <a:alpha val="40000"/>
                </a:srgbClr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45700" rIns="45700" wrap="square" tIns="45700">
              <a:noAutofit/>
            </a:bodyPr>
            <a:lstStyle/>
            <a:p>
              <a:pPr indent="-1524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libri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Software University @ Facebook  http://www.facebook.com/SoftwareUniversity" id="459" name="Shape 459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0075536" y="4064267"/>
            <a:ext cx="1003035" cy="10163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ftware University - Forum  http://forum.softuni.bg" id="460" name="Shape 460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10109334" y="5410200"/>
            <a:ext cx="970117" cy="96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188814" y="40341"/>
            <a:ext cx="9577598" cy="11107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35" name="Shape 135"/>
          <p:cNvSpPr txBox="1"/>
          <p:nvPr>
            <p:ph idx="12" type="sldNum"/>
          </p:nvPr>
        </p:nvSpPr>
        <p:spPr>
          <a:xfrm>
            <a:off x="11843932" y="6517388"/>
            <a:ext cx="151301" cy="211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36" name="Shape 136"/>
          <p:cNvSpPr/>
          <p:nvPr/>
        </p:nvSpPr>
        <p:spPr>
          <a:xfrm>
            <a:off x="5468138" y="3284588"/>
            <a:ext cx="430224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5595138" y="3411588"/>
            <a:ext cx="430224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205099" y="1083987"/>
            <a:ext cx="7165255" cy="3120726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concerned with </a:t>
            </a:r>
            <a:r>
              <a:rPr b="0" i="1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Controlling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 responsible for the </a:t>
            </a:r>
            <a:r>
              <a:rPr b="0" i="1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doing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Takes care of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web specific stuff</a:t>
            </a:r>
          </a:p>
          <a:p>
            <a:pPr indent="-215900" lvl="0" marL="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like authentication, cookies</a:t>
            </a:r>
          </a:p>
          <a:p>
            <a:pPr indent="-215900" lvl="0" marL="0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request variables, query string</a:t>
            </a: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2232" y="1167389"/>
            <a:ext cx="4177659" cy="3329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45" name="Shape 145"/>
          <p:cNvSpPr/>
          <p:nvPr/>
        </p:nvSpPr>
        <p:spPr>
          <a:xfrm>
            <a:off x="205100" y="1083975"/>
            <a:ext cx="10046700" cy="17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Location:</a:t>
            </a:r>
            <a:b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src/SomeNameBundle/Controller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directory</a:t>
            </a:r>
          </a:p>
        </p:txBody>
      </p:sp>
      <p:pic>
        <p:nvPicPr>
          <p:cNvPr id="146" name="Shape 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1932" y="3065139"/>
            <a:ext cx="4177659" cy="3329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5001" y="2702226"/>
            <a:ext cx="5416373" cy="3914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53" name="Shape 153"/>
          <p:cNvSpPr/>
          <p:nvPr/>
        </p:nvSpPr>
        <p:spPr>
          <a:xfrm>
            <a:off x="205100" y="1083975"/>
            <a:ext cx="10378200" cy="23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Controller names should end with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"Controller"</a:t>
            </a:r>
          </a:p>
          <a:p>
            <a:pPr indent="-340894" lvl="0" marL="340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Controller action names should end with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"Action"</a:t>
            </a:r>
          </a:p>
        </p:txBody>
      </p:sp>
      <p:pic>
        <p:nvPicPr>
          <p:cNvPr id="154" name="Shape 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126" y="3460787"/>
            <a:ext cx="6672438" cy="2367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2232" y="1167389"/>
            <a:ext cx="4177659" cy="332942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205099" y="1071287"/>
            <a:ext cx="9255225" cy="6049362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rIns="36000" wrap="square" tIns="36000">
            <a:noAutofit/>
          </a:bodyPr>
          <a:lstStyle/>
          <a:p>
            <a:pPr indent="-340894" lvl="0" marL="340894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Must always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return</a:t>
            </a: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34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Response:</a:t>
            </a:r>
          </a:p>
          <a:p>
            <a:pPr indent="-88900" lvl="0" marL="0" marR="0" rtl="0" algn="l">
              <a:lnSpc>
                <a:spcPct val="285714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7D09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285714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7D09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285714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7D09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285714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7D09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0893" lvl="0" marL="340893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•"/>
            </a:pPr>
            <a:r>
              <a:rPr b="0" i="0" lang="en-US" sz="3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5-10-20 rule: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-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5 or less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class variables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-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10 or less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actions</a:t>
            </a:r>
          </a:p>
          <a:p>
            <a:pPr indent="-315494" lvl="1" marL="721894" marR="0" rtl="0" algn="l">
              <a:lnSpc>
                <a:spcPct val="117647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Char char="-"/>
            </a:pPr>
            <a:r>
              <a:rPr b="0" i="0" lang="en-US" sz="30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20 or less</a:t>
            </a: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lines of code for each action</a:t>
            </a:r>
          </a:p>
        </p:txBody>
      </p:sp>
      <p:pic>
        <p:nvPicPr>
          <p:cNvPr id="162" name="Shape 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5284" y="1701153"/>
            <a:ext cx="6799526" cy="1326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4472" y="3210649"/>
            <a:ext cx="6791573" cy="12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188815" y="40338"/>
            <a:ext cx="9577597" cy="1110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rIns="36000" wrap="square" tIns="36000">
            <a:noAutofit/>
          </a:bodyPr>
          <a:lstStyle/>
          <a:p>
            <a:pPr indent="-2540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100000"/>
              <a:buFont typeface="Calibri"/>
              <a:buNone/>
            </a:pPr>
            <a:r>
              <a:rPr b="1" i="0" lang="en-US" sz="4000" u="none" cap="none" strike="noStrik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</a:p>
        </p:txBody>
      </p:sp>
      <p:sp>
        <p:nvSpPr>
          <p:cNvPr id="169" name="Shape 169"/>
          <p:cNvSpPr/>
          <p:nvPr/>
        </p:nvSpPr>
        <p:spPr>
          <a:xfrm>
            <a:off x="5874538" y="3284588"/>
            <a:ext cx="430224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13505" y="1109980"/>
            <a:ext cx="7801234" cy="11309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wrap="square" tIns="45700">
            <a:noAutofit/>
          </a:bodyPr>
          <a:lstStyle/>
          <a:p>
            <a:pPr indent="-203200" lvl="0" marL="0" marR="0" rtl="0" algn="ct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7D096"/>
              </a:buClr>
              <a:buSzPct val="100000"/>
              <a:buFont typeface="Calibri"/>
              <a:buNone/>
            </a:pPr>
            <a:r>
              <a:rPr b="0" i="0" lang="en-US" sz="3200" u="none" cap="none" strike="noStrike">
                <a:solidFill>
                  <a:srgbClr val="F7D096"/>
                </a:solidFill>
                <a:latin typeface="Calibri"/>
                <a:ea typeface="Calibri"/>
                <a:cs typeface="Calibri"/>
                <a:sym typeface="Calibri"/>
              </a:rPr>
              <a:t>Requests, Controller, Response Lifecycle </a:t>
            </a: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650" y="1930400"/>
            <a:ext cx="11684000" cy="4591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Uni 16x9">
  <a:themeElements>
    <a:clrScheme name="SoftUni 16x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Uni 16x9">
  <a:themeElements>
    <a:clrScheme name="SoftUni 16x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